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2" r:id="rId4"/>
    <p:sldId id="278" r:id="rId5"/>
    <p:sldId id="290" r:id="rId6"/>
    <p:sldId id="279" r:id="rId7"/>
    <p:sldId id="293" r:id="rId8"/>
    <p:sldId id="289" r:id="rId9"/>
    <p:sldId id="280" r:id="rId10"/>
    <p:sldId id="296" r:id="rId11"/>
    <p:sldId id="298" r:id="rId12"/>
    <p:sldId id="297" r:id="rId13"/>
    <p:sldId id="291" r:id="rId14"/>
    <p:sldId id="301" r:id="rId15"/>
    <p:sldId id="302" r:id="rId16"/>
    <p:sldId id="283" r:id="rId17"/>
    <p:sldId id="303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82F4F-93EC-44C7-944E-6AD91A301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F2E92B-33E1-4896-87A9-6074CD067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FE81D-9857-45F1-8A3F-8804A3FA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32B8C-F7F1-47DD-BA5B-004E4AD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A4F03-32E1-483E-BC44-82384A54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1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8D166-ED73-402F-93AA-90E45B15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AF74D1-60E6-4DFF-A089-B34C7714B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456A84-E88F-4297-B9A6-E9961FC32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F897D8-C7DB-40CD-A1E8-0F71A1B6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A5F3F-DB79-4942-B5FB-A3F1D324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0E9A81-6757-44D1-B099-F0FFD07B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05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80EC3-08DA-43CC-9898-8F45351F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84950C-88CD-4956-865E-E0A147509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73A7E-CF6A-487D-9BEC-2CF8E62AA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6BF7A-1AC2-4B96-A5AE-F3EC4AB7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E4302-1936-459A-A913-72F314D5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48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5359C4-8936-434C-BCC3-3522D6E5C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6D5CFB-217D-4942-BFA9-2F616B1FF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D822F-1C27-46C9-BCE8-833B59A6E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E89E7-02F0-479D-BA8C-E13A7C88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BC996-77C7-4994-B749-A9A42E1F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68370-9F2C-47DD-BE01-0B660B79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7B2FF-3B9B-4B41-B8AB-EE15C194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AEFC1-5CAD-4E21-83EB-EDE527E6A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EBB68-8B41-4F50-8436-03FE04ED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E2549-68B8-4D3F-8390-14B09EDF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5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F49D4-B246-45A7-ABB7-C51DDEC5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76E55-95EA-42C9-96A7-F602D8938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57B11-6FBE-49A2-B70C-30846FF5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D00AE-DB87-42F6-9DDC-484747B6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E8276-8EEA-44DB-A672-343D087D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7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F2AB7-F847-43AE-9E56-4DBA5528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61AC8-D543-4B30-A0D0-CBA6DE337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320681-0F59-44C7-BFA7-4A3DADFDF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8F45E-4EEA-4F46-8655-92960AFD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C5EA5-258C-4E5F-A6E6-262E68CA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ED63E2-C2BB-4D5C-BC33-50CE62EF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7AE98-3071-4948-9A52-39995DE4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D6181-B076-4643-B20E-080AD7611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F8B838-00E7-45B1-9E33-9C6BA2DA9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81A6E-D748-4A8F-96D3-BCE32A1E8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B43EA2-CE26-459C-A3A9-026F6CBE5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41F77D-0FEE-4E9C-AC70-4BE23CF6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88BF6E-0A06-4E3A-8D52-AA5E0DF0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86AF14-7A2D-4EF7-89BE-BE7991B8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5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60E48-DBC9-4240-9BF5-3D9C25B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5CA84F-3DCF-4933-9912-D3D81B50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5B9A1F-EB6E-430F-AB96-B36DD8AD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6BCA3F-208F-46C1-9EC4-4C12C40C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8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3D7F0C-771A-42E5-9A48-5A62139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DED03A-701E-487B-AE10-A2FAAC66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28641-BE20-4C2F-BDF8-C8CCFBB8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17277A-07F1-411B-8E4A-A2D4819E9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3D7F0C-771A-42E5-9A48-5A62139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DED03A-701E-487B-AE10-A2FAAC66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28641-BE20-4C2F-BDF8-C8CCFBB8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7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D1561-E865-4E66-8DCC-A7DB136A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47399-CB89-42E0-8212-182FAFAB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08D787-DA14-4B66-889A-3FD217D0D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EAC11-0A29-424E-BF46-7BC8DB46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970DF-B061-4C02-BC23-61709905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86A62-8138-40D2-9AAD-822AD874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8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44BB0-1CE7-42D7-87B2-4F3BB3A1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2731AB-5A5B-4487-AC56-D844EC71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00CB7-99C3-4FB9-987F-544ED295C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FF530-2AD0-4D67-AFC9-C7CB74413721}" type="datetimeFigureOut">
              <a:rPr lang="ko-KR" altLang="en-US" smtClean="0"/>
              <a:t>2022-09-30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061D8-1C82-4AAC-A9F8-B8D2F123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C00AB-3833-4220-9B59-1C7031026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6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0620E4-4551-435E-9060-4D2512F2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1038434-C9CD-4ADD-9970-5BFF66E1E102}"/>
              </a:ext>
            </a:extLst>
          </p:cNvPr>
          <p:cNvGrpSpPr/>
          <p:nvPr/>
        </p:nvGrpSpPr>
        <p:grpSpPr>
          <a:xfrm>
            <a:off x="3186223" y="2955851"/>
            <a:ext cx="5819553" cy="946297"/>
            <a:chOff x="276447" y="1041991"/>
            <a:chExt cx="5819553" cy="9462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67AC7B-E487-4082-A344-6C34324886A5}"/>
                </a:ext>
              </a:extLst>
            </p:cNvPr>
            <p:cNvSpPr/>
            <p:nvPr/>
          </p:nvSpPr>
          <p:spPr>
            <a:xfrm>
              <a:off x="276447" y="1041991"/>
              <a:ext cx="5819553" cy="94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778D8A-31CC-40DB-B36E-A9EDE4A04907}"/>
                </a:ext>
              </a:extLst>
            </p:cNvPr>
            <p:cNvSpPr txBox="1"/>
            <p:nvPr/>
          </p:nvSpPr>
          <p:spPr>
            <a:xfrm>
              <a:off x="498628" y="1191973"/>
              <a:ext cx="53751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 err="1">
                  <a:solidFill>
                    <a:schemeClr val="bg1"/>
                  </a:solidFill>
                  <a:latin typeface="+mj-ea"/>
                  <a:ea typeface="+mj-ea"/>
                </a:rPr>
                <a:t>어몽어스</a:t>
              </a:r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3600" spc="-300" dirty="0" err="1">
                  <a:solidFill>
                    <a:schemeClr val="bg1"/>
                  </a:solidFill>
                  <a:latin typeface="+mj-ea"/>
                  <a:ea typeface="+mj-ea"/>
                </a:rPr>
                <a:t>크루원</a:t>
              </a:r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 초심자 가이드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FE6504-81EA-49A7-B81C-D1F5D460FE33}"/>
              </a:ext>
            </a:extLst>
          </p:cNvPr>
          <p:cNvGrpSpPr/>
          <p:nvPr/>
        </p:nvGrpSpPr>
        <p:grpSpPr>
          <a:xfrm>
            <a:off x="8729331" y="6028660"/>
            <a:ext cx="3253562" cy="659216"/>
            <a:chOff x="276448" y="5922335"/>
            <a:chExt cx="3253562" cy="6592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874EC3-F23C-4013-8BDA-F5D66AF612DB}"/>
                </a:ext>
              </a:extLst>
            </p:cNvPr>
            <p:cNvSpPr/>
            <p:nvPr/>
          </p:nvSpPr>
          <p:spPr>
            <a:xfrm>
              <a:off x="276448" y="5922335"/>
              <a:ext cx="3253562" cy="65921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04D78E-376A-4C2C-9524-B52CCD32CB9E}"/>
                </a:ext>
              </a:extLst>
            </p:cNvPr>
            <p:cNvSpPr txBox="1"/>
            <p:nvPr/>
          </p:nvSpPr>
          <p:spPr>
            <a:xfrm>
              <a:off x="417887" y="6067277"/>
              <a:ext cx="2291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발표자</a:t>
              </a:r>
              <a:r>
                <a:rPr lang="en-US" altLang="ko-KR" dirty="0">
                  <a:solidFill>
                    <a:schemeClr val="bg1"/>
                  </a:solidFill>
                </a:rPr>
                <a:t>: AI_15_</a:t>
              </a:r>
              <a:r>
                <a:rPr lang="ko-KR" altLang="en-US" dirty="0" err="1">
                  <a:solidFill>
                    <a:schemeClr val="bg1"/>
                  </a:solidFill>
                </a:rPr>
                <a:t>신동휘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099DF44C-977A-4AF8-93E9-8151292A8D36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4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15900B-FEDE-421F-9CAB-29587622BF75}"/>
              </a:ext>
            </a:extLst>
          </p:cNvPr>
          <p:cNvGrpSpPr/>
          <p:nvPr/>
        </p:nvGrpSpPr>
        <p:grpSpPr>
          <a:xfrm>
            <a:off x="1249829" y="5073931"/>
            <a:ext cx="3488925" cy="383949"/>
            <a:chOff x="2028825" y="5485953"/>
            <a:chExt cx="2038350" cy="38394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82D9FB4-C926-4276-B0D0-B018577FBF23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9FDEFE-4D4C-423D-A7A9-971BE471FA69}"/>
                </a:ext>
              </a:extLst>
            </p:cNvPr>
            <p:cNvSpPr txBox="1"/>
            <p:nvPr/>
          </p:nvSpPr>
          <p:spPr>
            <a:xfrm>
              <a:off x="2109505" y="5562125"/>
              <a:ext cx="1876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/>
                <a:t>승리한 게임과 패배한 게임의 비율이 </a:t>
              </a:r>
              <a:r>
                <a:rPr lang="ko-KR" altLang="en-US" sz="1400" dirty="0" err="1"/>
                <a:t>비슷</a:t>
              </a:r>
              <a:endParaRPr lang="ko-KR" altLang="en-US" sz="14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C64889-FF4F-41E2-8305-37ABE71F6DB2}"/>
              </a:ext>
            </a:extLst>
          </p:cNvPr>
          <p:cNvGrpSpPr/>
          <p:nvPr/>
        </p:nvGrpSpPr>
        <p:grpSpPr>
          <a:xfrm>
            <a:off x="6009125" y="5073931"/>
            <a:ext cx="4179349" cy="403028"/>
            <a:chOff x="2027630" y="5485953"/>
            <a:chExt cx="2040754" cy="40302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BC821A3-B3D7-4D4E-A848-7A1D81333F1C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238C45-24CB-4CF2-A605-31EE4C7CD3A0}"/>
                </a:ext>
              </a:extLst>
            </p:cNvPr>
            <p:cNvSpPr txBox="1"/>
            <p:nvPr/>
          </p:nvSpPr>
          <p:spPr>
            <a:xfrm>
              <a:off x="2027630" y="5581204"/>
              <a:ext cx="2040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승리한 게임의 시간이 패배한 게임에 비해 긴 것을 확인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C58BFF2-9D3D-4E68-8B06-3447B3953BCF}"/>
              </a:ext>
            </a:extLst>
          </p:cNvPr>
          <p:cNvSpPr txBox="1"/>
          <p:nvPr/>
        </p:nvSpPr>
        <p:spPr>
          <a:xfrm flipH="1">
            <a:off x="1333736" y="1336180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타겟 데이터 비율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EF7FEA-25E2-491B-870F-190B1F06FCF9}"/>
              </a:ext>
            </a:extLst>
          </p:cNvPr>
          <p:cNvSpPr txBox="1"/>
          <p:nvPr/>
        </p:nvSpPr>
        <p:spPr>
          <a:xfrm flipH="1">
            <a:off x="6059384" y="1336180"/>
            <a:ext cx="369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게임 </a:t>
            </a:r>
            <a:r>
              <a:rPr lang="ko-KR" altLang="en-US" sz="2000" b="1" dirty="0" err="1"/>
              <a:t>승패에</a:t>
            </a:r>
            <a:r>
              <a:rPr lang="ko-KR" altLang="en-US" sz="2000" b="1" dirty="0"/>
              <a:t> 따른 시간 비교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D42242-AB04-4EFC-99E9-C862435BB2DB}"/>
              </a:ext>
            </a:extLst>
          </p:cNvPr>
          <p:cNvSpPr/>
          <p:nvPr/>
        </p:nvSpPr>
        <p:spPr>
          <a:xfrm>
            <a:off x="1249830" y="1749649"/>
            <a:ext cx="3488926" cy="3162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18219E-0B8A-4AC8-B9B3-5B7C31AE9605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84D1B-BE47-8F0F-61F2-632FA2998247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EFFAE-3620-5C19-94B0-4CEC7559593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FE157-DEB6-316B-6156-2C63F7DC640F}"/>
              </a:ext>
            </a:extLst>
          </p:cNvPr>
          <p:cNvSpPr txBox="1"/>
          <p:nvPr/>
        </p:nvSpPr>
        <p:spPr>
          <a:xfrm>
            <a:off x="603250" y="635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가설 검증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9C2E2-698B-AA9D-F31C-D6D692ABF98D}"/>
              </a:ext>
            </a:extLst>
          </p:cNvPr>
          <p:cNvSpPr txBox="1"/>
          <p:nvPr/>
        </p:nvSpPr>
        <p:spPr>
          <a:xfrm>
            <a:off x="603250" y="581699"/>
            <a:ext cx="907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EDA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진행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C64624-25F7-FBCC-7D5B-FE92CE80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69" y="1937351"/>
            <a:ext cx="2962750" cy="279398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F593659-FE04-7CC9-3BC4-FDBB38E0D11A}"/>
              </a:ext>
            </a:extLst>
          </p:cNvPr>
          <p:cNvGrpSpPr/>
          <p:nvPr/>
        </p:nvGrpSpPr>
        <p:grpSpPr>
          <a:xfrm>
            <a:off x="6011573" y="1736290"/>
            <a:ext cx="4174426" cy="3175681"/>
            <a:chOff x="5079244" y="1864659"/>
            <a:chExt cx="4174426" cy="317568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2F097AA-85E3-42FC-8D9D-08E6FA571EB8}"/>
                </a:ext>
              </a:extLst>
            </p:cNvPr>
            <p:cNvSpPr/>
            <p:nvPr/>
          </p:nvSpPr>
          <p:spPr>
            <a:xfrm>
              <a:off x="5079244" y="1864659"/>
              <a:ext cx="4174426" cy="3175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D0E138E-984F-7C42-DB0D-041C20F23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7056" y="1953272"/>
              <a:ext cx="4078801" cy="2951455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4898D0-6B33-EED9-E8E5-A3F101869A67}"/>
              </a:ext>
            </a:extLst>
          </p:cNvPr>
          <p:cNvSpPr/>
          <p:nvPr/>
        </p:nvSpPr>
        <p:spPr>
          <a:xfrm>
            <a:off x="1087558" y="559901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EB8848-1179-4601-2C92-202305019803}"/>
              </a:ext>
            </a:extLst>
          </p:cNvPr>
          <p:cNvSpPr/>
          <p:nvPr/>
        </p:nvSpPr>
        <p:spPr>
          <a:xfrm>
            <a:off x="2725681" y="5599012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2B7C3-31D7-02D0-9F8B-B61666618F69}"/>
              </a:ext>
            </a:extLst>
          </p:cNvPr>
          <p:cNvSpPr txBox="1"/>
          <p:nvPr/>
        </p:nvSpPr>
        <p:spPr>
          <a:xfrm>
            <a:off x="1285046" y="5798891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가설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0547-3EF0-F47B-C6F4-3FCA1ABF6215}"/>
              </a:ext>
            </a:extLst>
          </p:cNvPr>
          <p:cNvSpPr txBox="1"/>
          <p:nvPr/>
        </p:nvSpPr>
        <p:spPr>
          <a:xfrm>
            <a:off x="2813129" y="5686669"/>
            <a:ext cx="6001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게임 시간이 길수록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크루원에게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유리할 것이다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  </a:t>
            </a:r>
            <a:r>
              <a:rPr lang="ko-KR" altLang="en-US" sz="2400" b="1" spc="-300" dirty="0">
                <a:solidFill>
                  <a:srgbClr val="FF0000"/>
                </a:solidFill>
              </a:rPr>
              <a:t>진</a:t>
            </a:r>
            <a:r>
              <a:rPr lang="ko-KR" altLang="en-US" sz="2400" spc="-300" dirty="0">
                <a:solidFill>
                  <a:srgbClr val="FF0000"/>
                </a:solidFill>
              </a:rPr>
              <a:t>실</a:t>
            </a:r>
            <a:endParaRPr lang="en-US" altLang="ko-KR" sz="2400" spc="-300" dirty="0">
              <a:solidFill>
                <a:srgbClr val="FF0000"/>
              </a:solidFill>
            </a:endParaRPr>
          </a:p>
          <a:p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승리한 게임이 패배한 게임에 비해 비교적 길다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7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15900B-FEDE-421F-9CAB-29587622BF75}"/>
              </a:ext>
            </a:extLst>
          </p:cNvPr>
          <p:cNvGrpSpPr/>
          <p:nvPr/>
        </p:nvGrpSpPr>
        <p:grpSpPr>
          <a:xfrm>
            <a:off x="1036066" y="5073931"/>
            <a:ext cx="4028992" cy="383949"/>
            <a:chOff x="1903938" y="5485953"/>
            <a:chExt cx="2288129" cy="38394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82D9FB4-C926-4276-B0D0-B018577FBF23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9FDEFE-4D4C-423D-A7A9-971BE471FA69}"/>
                </a:ext>
              </a:extLst>
            </p:cNvPr>
            <p:cNvSpPr txBox="1"/>
            <p:nvPr/>
          </p:nvSpPr>
          <p:spPr>
            <a:xfrm>
              <a:off x="1903938" y="5562125"/>
              <a:ext cx="2288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사보타지를 고친 횟수가 적을수록 승리 횟수가 높음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4C64889-FF4F-41E2-8305-37ABE71F6DB2}"/>
              </a:ext>
            </a:extLst>
          </p:cNvPr>
          <p:cNvGrpSpPr/>
          <p:nvPr/>
        </p:nvGrpSpPr>
        <p:grpSpPr>
          <a:xfrm>
            <a:off x="5909168" y="5073931"/>
            <a:ext cx="4588503" cy="584582"/>
            <a:chOff x="1978822" y="5485953"/>
            <a:chExt cx="2240542" cy="58458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BC821A3-B3D7-4D4E-A848-7A1D81333F1C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F238C45-24CB-4CF2-A605-31EE4C7CD3A0}"/>
                </a:ext>
              </a:extLst>
            </p:cNvPr>
            <p:cNvSpPr txBox="1"/>
            <p:nvPr/>
          </p:nvSpPr>
          <p:spPr>
            <a:xfrm>
              <a:off x="1978822" y="5547315"/>
              <a:ext cx="2240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주어진 미션을 완료하지 못했을 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승리와 패배의 숫자 모두 비교적 높음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C58BFF2-9D3D-4E68-8B06-3447B3953BCF}"/>
              </a:ext>
            </a:extLst>
          </p:cNvPr>
          <p:cNvSpPr txBox="1"/>
          <p:nvPr/>
        </p:nvSpPr>
        <p:spPr>
          <a:xfrm flipH="1">
            <a:off x="1249829" y="1336180"/>
            <a:ext cx="3892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사보타지 고친 </a:t>
            </a:r>
            <a:r>
              <a:rPr lang="ko-KR" altLang="en-US" sz="2000" b="1" dirty="0" err="1"/>
              <a:t>횟수별</a:t>
            </a:r>
            <a:r>
              <a:rPr lang="ko-KR" altLang="en-US" sz="2000" b="1" dirty="0"/>
              <a:t> 승리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패배 수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EF7FEA-25E2-491B-870F-190B1F06FCF9}"/>
              </a:ext>
            </a:extLst>
          </p:cNvPr>
          <p:cNvSpPr txBox="1"/>
          <p:nvPr/>
        </p:nvSpPr>
        <p:spPr>
          <a:xfrm flipH="1">
            <a:off x="6059383" y="1336180"/>
            <a:ext cx="420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주어진 업무 완료 </a:t>
            </a:r>
            <a:r>
              <a:rPr lang="ko-KR" altLang="en-US" sz="2000" b="1" dirty="0" err="1"/>
              <a:t>여부별</a:t>
            </a:r>
            <a:r>
              <a:rPr lang="ko-KR" altLang="en-US" sz="2000" b="1" dirty="0"/>
              <a:t> 승리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패배 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D42242-AB04-4EFC-99E9-C862435BB2DB}"/>
              </a:ext>
            </a:extLst>
          </p:cNvPr>
          <p:cNvSpPr/>
          <p:nvPr/>
        </p:nvSpPr>
        <p:spPr>
          <a:xfrm>
            <a:off x="1249829" y="1749649"/>
            <a:ext cx="3815229" cy="3162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18219E-0B8A-4AC8-B9B3-5B7C31AE9605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84D1B-BE47-8F0F-61F2-632FA2998247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EFFAE-3620-5C19-94B0-4CEC7559593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FE157-DEB6-316B-6156-2C63F7DC640F}"/>
              </a:ext>
            </a:extLst>
          </p:cNvPr>
          <p:cNvSpPr txBox="1"/>
          <p:nvPr/>
        </p:nvSpPr>
        <p:spPr>
          <a:xfrm>
            <a:off x="603250" y="635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가설 검증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9C2E2-698B-AA9D-F31C-D6D692ABF98D}"/>
              </a:ext>
            </a:extLst>
          </p:cNvPr>
          <p:cNvSpPr txBox="1"/>
          <p:nvPr/>
        </p:nvSpPr>
        <p:spPr>
          <a:xfrm>
            <a:off x="603250" y="581699"/>
            <a:ext cx="907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EDA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진행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2F097AA-85E3-42FC-8D9D-08E6FA571EB8}"/>
              </a:ext>
            </a:extLst>
          </p:cNvPr>
          <p:cNvSpPr/>
          <p:nvPr/>
        </p:nvSpPr>
        <p:spPr>
          <a:xfrm>
            <a:off x="6011573" y="1736290"/>
            <a:ext cx="4486098" cy="31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4898D0-6B33-EED9-E8E5-A3F101869A67}"/>
              </a:ext>
            </a:extLst>
          </p:cNvPr>
          <p:cNvSpPr/>
          <p:nvPr/>
        </p:nvSpPr>
        <p:spPr>
          <a:xfrm>
            <a:off x="1087558" y="559901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EB8848-1179-4601-2C92-202305019803}"/>
              </a:ext>
            </a:extLst>
          </p:cNvPr>
          <p:cNvSpPr/>
          <p:nvPr/>
        </p:nvSpPr>
        <p:spPr>
          <a:xfrm>
            <a:off x="2725681" y="5599012"/>
            <a:ext cx="8840988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2B7C3-31D7-02D0-9F8B-B61666618F69}"/>
              </a:ext>
            </a:extLst>
          </p:cNvPr>
          <p:cNvSpPr txBox="1"/>
          <p:nvPr/>
        </p:nvSpPr>
        <p:spPr>
          <a:xfrm>
            <a:off x="1285046" y="5798891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가설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60547-3EF0-F47B-C6F4-3FCA1ABF6215}"/>
              </a:ext>
            </a:extLst>
          </p:cNvPr>
          <p:cNvSpPr txBox="1"/>
          <p:nvPr/>
        </p:nvSpPr>
        <p:spPr>
          <a:xfrm>
            <a:off x="2813129" y="5686669"/>
            <a:ext cx="867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주어진 미션을 모두 끝냈을 경우가 모두 끝내지 못했을 경우보다 승리 수가 더 많을 것이다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.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→   </a:t>
            </a:r>
            <a:r>
              <a:rPr lang="ko-KR" altLang="en-US" sz="2000" b="1" spc="-300" dirty="0">
                <a:solidFill>
                  <a:srgbClr val="FF0000"/>
                </a:solidFill>
                <a:latin typeface="맑은고딕"/>
              </a:rPr>
              <a:t>거짓</a:t>
            </a:r>
            <a:endParaRPr lang="en-US" altLang="ko-KR" sz="2000" b="1" spc="-300" dirty="0">
              <a:solidFill>
                <a:srgbClr val="FF0000"/>
              </a:solidFill>
              <a:latin typeface="맑은고딕"/>
            </a:endParaRPr>
          </a:p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: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 주어진 미션을 모두  끝내지 않은 경우가 승리의 횟수가 좀 더 많다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.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맑은고딕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2593E1-674C-8E7D-74AE-A4B6B0BE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24" y="1963064"/>
            <a:ext cx="3528366" cy="26062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C7CC1F3-C863-5BCE-9157-7FD17A42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94" y="1963064"/>
            <a:ext cx="4206605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18219E-0B8A-4AC8-B9B3-5B7C31AE9605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84D1B-BE47-8F0F-61F2-632FA2998247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EFFAE-3620-5C19-94B0-4CEC7559593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FE157-DEB6-316B-6156-2C63F7DC640F}"/>
              </a:ext>
            </a:extLst>
          </p:cNvPr>
          <p:cNvSpPr txBox="1"/>
          <p:nvPr/>
        </p:nvSpPr>
        <p:spPr>
          <a:xfrm>
            <a:off x="603250" y="635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가설 검증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9C2E2-698B-AA9D-F31C-D6D692ABF98D}"/>
              </a:ext>
            </a:extLst>
          </p:cNvPr>
          <p:cNvSpPr txBox="1"/>
          <p:nvPr/>
        </p:nvSpPr>
        <p:spPr>
          <a:xfrm>
            <a:off x="603250" y="581699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solidFill>
                  <a:schemeClr val="accent5">
                    <a:lumMod val="50000"/>
                  </a:schemeClr>
                </a:solidFill>
              </a:rPr>
              <a:t>머신러닝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 진행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C96924-2085-1270-20F7-DA76076B220A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461F62-CF2C-9C79-F717-678BF311A404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DAE62E-F414-8571-D322-7B832A37F8AC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5033EB-6964-04E8-FF92-BEF4231C80A2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FE9E8B-F768-0715-8428-0B22576F0114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244A7-70A2-2E05-B569-6897CA305496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9F7B91-65DC-8A74-2C5E-401182A55AA3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E8208D-0678-9079-FBF1-81D16E33E1EF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65558-E39D-1172-DBD5-EEC003259DE4}"/>
              </a:ext>
            </a:extLst>
          </p:cNvPr>
          <p:cNvSpPr txBox="1"/>
          <p:nvPr/>
        </p:nvSpPr>
        <p:spPr>
          <a:xfrm>
            <a:off x="1155043" y="230594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기준모델 선정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E54C80F-DAE1-0D30-DEA9-9A98626720FA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7378F7-E481-BBD6-273B-7D6C99152F94}"/>
              </a:ext>
            </a:extLst>
          </p:cNvPr>
          <p:cNvSpPr txBox="1"/>
          <p:nvPr/>
        </p:nvSpPr>
        <p:spPr>
          <a:xfrm>
            <a:off x="3694790" y="230594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머신러닝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모델 선택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92DE2C-B302-07F2-78F9-0833E6EE87D4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A33B69-21AB-C0C9-CFD1-B5A99D0CAE63}"/>
              </a:ext>
            </a:extLst>
          </p:cNvPr>
          <p:cNvSpPr txBox="1"/>
          <p:nvPr/>
        </p:nvSpPr>
        <p:spPr>
          <a:xfrm>
            <a:off x="6619358" y="2190972"/>
            <a:ext cx="165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하이퍼파라미터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탐색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5552A-DFC3-346B-5C10-C54C09354E5B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13AC8C-9C98-B527-7B75-6D0043223C5D}"/>
              </a:ext>
            </a:extLst>
          </p:cNvPr>
          <p:cNvSpPr txBox="1"/>
          <p:nvPr/>
        </p:nvSpPr>
        <p:spPr>
          <a:xfrm>
            <a:off x="9656522" y="2305945"/>
            <a:ext cx="108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학습 진행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8DAA06-FE88-92E8-D977-E0E3D79D9EFA}"/>
              </a:ext>
            </a:extLst>
          </p:cNvPr>
          <p:cNvSpPr txBox="1"/>
          <p:nvPr/>
        </p:nvSpPr>
        <p:spPr>
          <a:xfrm>
            <a:off x="1067869" y="3556919"/>
            <a:ext cx="1682895" cy="13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최빈값을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기준으로 기준 모델 선정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기준 모델의 정확도</a:t>
            </a:r>
            <a:endParaRPr lang="en-US" altLang="ko-KR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0.56</a:t>
            </a:r>
            <a:endParaRPr lang="ko-KR" altLang="en-US" sz="14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2E529C-19F0-A45E-605E-8CAFA0316802}"/>
              </a:ext>
            </a:extLst>
          </p:cNvPr>
          <p:cNvSpPr txBox="1"/>
          <p:nvPr/>
        </p:nvSpPr>
        <p:spPr>
          <a:xfrm>
            <a:off x="6591082" y="3427654"/>
            <a:ext cx="1654619" cy="13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아래의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하이퍼파라미터에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대해서 튜닝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max_depth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min_child_weight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sub_sample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A2B053-3F1E-01A0-92A8-30840D3062F4}"/>
              </a:ext>
            </a:extLst>
          </p:cNvPr>
          <p:cNvSpPr txBox="1"/>
          <p:nvPr/>
        </p:nvSpPr>
        <p:spPr>
          <a:xfrm>
            <a:off x="9359188" y="3798908"/>
            <a:ext cx="1682895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앞에서 진행한 모델에 학습을 진행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AE824E-E0C3-4A20-464E-C8A1A95A0855}"/>
              </a:ext>
            </a:extLst>
          </p:cNvPr>
          <p:cNvSpPr txBox="1"/>
          <p:nvPr/>
        </p:nvSpPr>
        <p:spPr>
          <a:xfrm>
            <a:off x="3849767" y="3306935"/>
            <a:ext cx="1682895" cy="1887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  <a:ea typeface="나눔스퀘어 Light" panose="020B0600000101010101" pitchFamily="50" charset="-127"/>
              </a:rPr>
              <a:t>결측치가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  <a:ea typeface="나눔스퀘어 Light" panose="020B0600000101010101" pitchFamily="50" charset="-127"/>
              </a:rPr>
              <a:t> 존재하는 특성에서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  <a:ea typeface="나눔스퀘어 Light" panose="020B0600000101010101" pitchFamily="50" charset="-127"/>
              </a:rPr>
              <a:t>결측치는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  <a:ea typeface="나눔스퀘어 Light" panose="020B0600000101010101" pitchFamily="50" charset="-127"/>
              </a:rPr>
              <a:t> 의미가 있다고 판단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고딕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맑은고딕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결측치를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채우지 않고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XGBoost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모델을 사용하기로 결정</a:t>
            </a:r>
          </a:p>
        </p:txBody>
      </p:sp>
    </p:spTree>
    <p:extLst>
      <p:ext uri="{BB962C8B-B14F-4D97-AF65-F5344CB8AC3E}">
        <p14:creationId xmlns:p14="http://schemas.microsoft.com/office/powerpoint/2010/main" val="281030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8B1098-DDF5-4F63-AEFC-D75C117623B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5F5CC5-7FCE-0CBE-D20A-EB2DCC0BA45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97CF2D-A6E7-F979-6AD3-431A6FAC0062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D1E59-A908-AFFA-01DF-ADF5D2301FD6}"/>
              </a:ext>
            </a:extLst>
          </p:cNvPr>
          <p:cNvSpPr txBox="1"/>
          <p:nvPr/>
        </p:nvSpPr>
        <p:spPr>
          <a:xfrm>
            <a:off x="603250" y="635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가설 검증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233AF7-0CA9-D27E-1F98-D03B7F56FF18}"/>
              </a:ext>
            </a:extLst>
          </p:cNvPr>
          <p:cNvSpPr txBox="1"/>
          <p:nvPr/>
        </p:nvSpPr>
        <p:spPr>
          <a:xfrm>
            <a:off x="603250" y="581699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모델 평가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09180F-DF91-BDB1-C757-1249DDE2428D}"/>
              </a:ext>
            </a:extLst>
          </p:cNvPr>
          <p:cNvGrpSpPr/>
          <p:nvPr/>
        </p:nvGrpSpPr>
        <p:grpSpPr>
          <a:xfrm>
            <a:off x="1255972" y="5073931"/>
            <a:ext cx="3589176" cy="383949"/>
            <a:chOff x="2028825" y="5485953"/>
            <a:chExt cx="2038350" cy="383949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DA8AFEF-23B1-164B-36DA-0724FEB02BAE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78F564E-2B36-0440-4283-F2EE028E1EC1}"/>
                </a:ext>
              </a:extLst>
            </p:cNvPr>
            <p:cNvSpPr txBox="1"/>
            <p:nvPr/>
          </p:nvSpPr>
          <p:spPr>
            <a:xfrm>
              <a:off x="2066077" y="5562125"/>
              <a:ext cx="1963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모델의 평가 점수가 </a:t>
              </a:r>
              <a:r>
                <a:rPr lang="en-US" altLang="ko-KR" sz="1400" dirty="0"/>
                <a:t>0.62 ~ 0.63 </a:t>
              </a:r>
              <a:r>
                <a:rPr lang="ko-KR" altLang="en-US" sz="1400" dirty="0"/>
                <a:t>사이로 형성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1D4E22-0E80-2535-E592-7156AE3878D8}"/>
              </a:ext>
            </a:extLst>
          </p:cNvPr>
          <p:cNvGrpSpPr/>
          <p:nvPr/>
        </p:nvGrpSpPr>
        <p:grpSpPr>
          <a:xfrm>
            <a:off x="5909168" y="5073931"/>
            <a:ext cx="4588503" cy="584582"/>
            <a:chOff x="1978822" y="5485953"/>
            <a:chExt cx="2240542" cy="584582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19558D1-7407-44EB-99C3-028524EECE2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396BDE-0D4E-5BD1-E313-0374C8341E9C}"/>
                </a:ext>
              </a:extLst>
            </p:cNvPr>
            <p:cNvSpPr txBox="1"/>
            <p:nvPr/>
          </p:nvSpPr>
          <p:spPr>
            <a:xfrm>
              <a:off x="1978822" y="5547315"/>
              <a:ext cx="2240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전체 데이터 </a:t>
              </a:r>
              <a:r>
                <a:rPr lang="en-US" altLang="ko-KR" sz="1400" dirty="0"/>
                <a:t>332</a:t>
              </a:r>
              <a:r>
                <a:rPr lang="ko-KR" altLang="en-US" sz="1400" dirty="0"/>
                <a:t>개 중에서 </a:t>
              </a:r>
              <a:r>
                <a:rPr lang="en-US" altLang="ko-KR" sz="1400" dirty="0"/>
                <a:t>211</a:t>
              </a:r>
              <a:r>
                <a:rPr lang="ko-KR" altLang="en-US" sz="1400" dirty="0"/>
                <a:t>개를 맞춘 것을 보아 </a:t>
              </a:r>
              <a:endParaRPr lang="en-US" altLang="ko-KR" sz="1400" dirty="0"/>
            </a:p>
            <a:p>
              <a:r>
                <a:rPr lang="ko-KR" altLang="en-US" sz="1400" dirty="0"/>
                <a:t>정확도는 약 </a:t>
              </a:r>
              <a:r>
                <a:rPr lang="en-US" altLang="ko-KR" sz="1400" dirty="0"/>
                <a:t>63%</a:t>
              </a:r>
              <a:endParaRPr lang="ko-KR" altLang="en-US" sz="1400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6C1CD30-79E1-3D6B-B420-87C336A95BAD}"/>
              </a:ext>
            </a:extLst>
          </p:cNvPr>
          <p:cNvSpPr txBox="1"/>
          <p:nvPr/>
        </p:nvSpPr>
        <p:spPr>
          <a:xfrm flipH="1">
            <a:off x="1249829" y="1336180"/>
            <a:ext cx="3892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평가지표를 통해 성능 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E0979E-363A-16B2-9575-00F4C5ED952A}"/>
              </a:ext>
            </a:extLst>
          </p:cNvPr>
          <p:cNvSpPr txBox="1"/>
          <p:nvPr/>
        </p:nvSpPr>
        <p:spPr>
          <a:xfrm flipH="1">
            <a:off x="5956082" y="1336180"/>
            <a:ext cx="4689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정확하게 예측한 데이터를 직관적으로 확인</a:t>
            </a:r>
            <a:endParaRPr lang="ko-KR" altLang="en-US" sz="20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1E52F7C-966E-1666-A372-C16F9560B5D6}"/>
              </a:ext>
            </a:extLst>
          </p:cNvPr>
          <p:cNvSpPr/>
          <p:nvPr/>
        </p:nvSpPr>
        <p:spPr>
          <a:xfrm>
            <a:off x="1249829" y="1749649"/>
            <a:ext cx="4182783" cy="31623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A7A86BA-102E-523A-543C-FBFD3F136C5A}"/>
              </a:ext>
            </a:extLst>
          </p:cNvPr>
          <p:cNvSpPr/>
          <p:nvPr/>
        </p:nvSpPr>
        <p:spPr>
          <a:xfrm>
            <a:off x="6011573" y="1736290"/>
            <a:ext cx="4486098" cy="3175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3E30DC4-8D35-0F09-6507-6916E58A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37" y="2424195"/>
            <a:ext cx="3932261" cy="160795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CD77E8E-8A6E-6729-5B8D-F1674538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74" y="2027677"/>
            <a:ext cx="3254022" cy="2606266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CD2AC8-9F87-40B3-E9C9-E7A1229B649D}"/>
              </a:ext>
            </a:extLst>
          </p:cNvPr>
          <p:cNvSpPr/>
          <p:nvPr/>
        </p:nvSpPr>
        <p:spPr>
          <a:xfrm>
            <a:off x="2745758" y="3629237"/>
            <a:ext cx="1844171" cy="1969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4254963-0812-708F-D66E-F544DFF8E56E}"/>
              </a:ext>
            </a:extLst>
          </p:cNvPr>
          <p:cNvSpPr/>
          <p:nvPr/>
        </p:nvSpPr>
        <p:spPr>
          <a:xfrm>
            <a:off x="7440708" y="2539141"/>
            <a:ext cx="349624" cy="3283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6D4CED2-1B0A-4DAF-DA61-BDCC589375BB}"/>
              </a:ext>
            </a:extLst>
          </p:cNvPr>
          <p:cNvSpPr/>
          <p:nvPr/>
        </p:nvSpPr>
        <p:spPr>
          <a:xfrm>
            <a:off x="8498543" y="3547833"/>
            <a:ext cx="349624" cy="3283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D54F6A-A96A-1023-254A-B3D510E72502}"/>
              </a:ext>
            </a:extLst>
          </p:cNvPr>
          <p:cNvSpPr/>
          <p:nvPr/>
        </p:nvSpPr>
        <p:spPr>
          <a:xfrm>
            <a:off x="255656" y="1253002"/>
            <a:ext cx="11709400" cy="3892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8B1098-DDF5-4F63-AEFC-D75C117623B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5F5CC5-7FCE-0CBE-D20A-EB2DCC0BA45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97CF2D-A6E7-F979-6AD3-431A6FAC0062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D1E59-A908-AFFA-01DF-ADF5D2301FD6}"/>
              </a:ext>
            </a:extLst>
          </p:cNvPr>
          <p:cNvSpPr txBox="1"/>
          <p:nvPr/>
        </p:nvSpPr>
        <p:spPr>
          <a:xfrm>
            <a:off x="603250" y="635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가설 검증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233AF7-0CA9-D27E-1F98-D03B7F56FF18}"/>
              </a:ext>
            </a:extLst>
          </p:cNvPr>
          <p:cNvSpPr txBox="1"/>
          <p:nvPr/>
        </p:nvSpPr>
        <p:spPr>
          <a:xfrm>
            <a:off x="603250" y="581699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모델 해석 </a:t>
            </a:r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Feature Importance</a:t>
            </a:r>
            <a:endParaRPr lang="ko-KR" altLang="en-US" sz="1600" spc="-15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B06AA-DF6A-300B-B73F-F5DD267F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99" y="1927010"/>
            <a:ext cx="5051970" cy="2639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A0D2C-2B83-4C9E-1657-2E1B1CE6962A}"/>
              </a:ext>
            </a:extLst>
          </p:cNvPr>
          <p:cNvSpPr txBox="1"/>
          <p:nvPr/>
        </p:nvSpPr>
        <p:spPr>
          <a:xfrm>
            <a:off x="5812543" y="1304684"/>
            <a:ext cx="6181617" cy="3789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결과 요약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해당 예측 모델에서 중요한 특성 순위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1. </a:t>
            </a:r>
            <a:r>
              <a:rPr lang="ko-KR" altLang="en-US" dirty="0" err="1"/>
              <a:t>Murdered</a:t>
            </a:r>
            <a:r>
              <a:rPr lang="ko-KR" altLang="en-US" dirty="0"/>
              <a:t> - 임포스터에게 살해당했는지 여부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2. </a:t>
            </a:r>
            <a:r>
              <a:rPr lang="ko-KR" altLang="en-US" dirty="0" err="1"/>
              <a:t>Ejected</a:t>
            </a:r>
            <a:r>
              <a:rPr lang="ko-KR" altLang="en-US" dirty="0"/>
              <a:t> - 투표로 퇴출되었는지 여부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3. </a:t>
            </a:r>
            <a:r>
              <a:rPr lang="ko-KR" altLang="en-US" dirty="0" err="1"/>
              <a:t>Sabotages</a:t>
            </a:r>
            <a:r>
              <a:rPr lang="ko-KR" altLang="en-US" dirty="0"/>
              <a:t> </a:t>
            </a:r>
            <a:r>
              <a:rPr lang="ko-KR" altLang="en-US" dirty="0" err="1"/>
              <a:t>Fixed</a:t>
            </a:r>
            <a:r>
              <a:rPr lang="ko-KR" altLang="en-US" dirty="0"/>
              <a:t> - 사보타지 고친 횟수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4. All </a:t>
            </a:r>
            <a:r>
              <a:rPr lang="ko-KR" altLang="en-US" dirty="0" err="1"/>
              <a:t>Tasks</a:t>
            </a:r>
            <a:r>
              <a:rPr lang="ko-KR" altLang="en-US" dirty="0"/>
              <a:t> </a:t>
            </a:r>
            <a:r>
              <a:rPr lang="ko-KR" altLang="en-US" dirty="0" err="1"/>
              <a:t>Completed</a:t>
            </a:r>
            <a:r>
              <a:rPr lang="ko-KR" altLang="en-US" dirty="0"/>
              <a:t> - 모든 업무를 완료했는지 여부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5. Time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complete</a:t>
            </a:r>
            <a:r>
              <a:rPr lang="ko-KR" altLang="en-US" dirty="0"/>
              <a:t> </a:t>
            </a:r>
            <a:r>
              <a:rPr lang="ko-KR" altLang="en-US" dirty="0" err="1"/>
              <a:t>all</a:t>
            </a:r>
            <a:r>
              <a:rPr lang="ko-KR" altLang="en-US" dirty="0"/>
              <a:t> </a:t>
            </a:r>
            <a:r>
              <a:rPr lang="ko-KR" altLang="en-US" dirty="0" err="1"/>
              <a:t>tasks</a:t>
            </a:r>
            <a:r>
              <a:rPr lang="ko-KR" altLang="en-US" dirty="0"/>
              <a:t> - 모든 업무 완료까지 걸린 시간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6. </a:t>
            </a:r>
            <a:r>
              <a:rPr lang="ko-KR" altLang="en-US" dirty="0" err="1"/>
              <a:t>Task</a:t>
            </a:r>
            <a:r>
              <a:rPr lang="ko-KR" altLang="en-US" dirty="0"/>
              <a:t> </a:t>
            </a:r>
            <a:r>
              <a:rPr lang="ko-KR" altLang="en-US" dirty="0" err="1"/>
              <a:t>Completed</a:t>
            </a:r>
            <a:r>
              <a:rPr lang="ko-KR" altLang="en-US" dirty="0"/>
              <a:t> - 완료한 업무 수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7. </a:t>
            </a:r>
            <a:r>
              <a:rPr lang="ko-KR" altLang="en-US" dirty="0" err="1"/>
              <a:t>Game</a:t>
            </a:r>
            <a:r>
              <a:rPr lang="ko-KR" altLang="en-US" dirty="0"/>
              <a:t> </a:t>
            </a:r>
            <a:r>
              <a:rPr lang="ko-KR" altLang="en-US" dirty="0" err="1"/>
              <a:t>Length</a:t>
            </a:r>
            <a:r>
              <a:rPr lang="ko-KR" altLang="en-US" dirty="0"/>
              <a:t> - 게임 시간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5A9EB5-515D-96CD-BC3C-57B9B41AED41}"/>
              </a:ext>
            </a:extLst>
          </p:cNvPr>
          <p:cNvSpPr/>
          <p:nvPr/>
        </p:nvSpPr>
        <p:spPr>
          <a:xfrm>
            <a:off x="1087558" y="5599011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838D8E-5527-1DB5-121D-668E5B2A21D4}"/>
              </a:ext>
            </a:extLst>
          </p:cNvPr>
          <p:cNvSpPr/>
          <p:nvPr/>
        </p:nvSpPr>
        <p:spPr>
          <a:xfrm>
            <a:off x="2725681" y="5599012"/>
            <a:ext cx="8840988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BA319-931E-BE7F-C109-CA56D0BC426F}"/>
              </a:ext>
            </a:extLst>
          </p:cNvPr>
          <p:cNvSpPr txBox="1"/>
          <p:nvPr/>
        </p:nvSpPr>
        <p:spPr>
          <a:xfrm>
            <a:off x="1285046" y="5798891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가설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94483-F499-CF69-EA5B-0D42A6F8D300}"/>
              </a:ext>
            </a:extLst>
          </p:cNvPr>
          <p:cNvSpPr txBox="1"/>
          <p:nvPr/>
        </p:nvSpPr>
        <p:spPr>
          <a:xfrm>
            <a:off x="2813129" y="5686669"/>
            <a:ext cx="867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게임 </a:t>
            </a:r>
            <a:r>
              <a:rPr lang="ko-KR" altLang="en-US" sz="2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승패에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 큰 영향을 끼치는 요인은 ‘임포스터에게 살해당했는지 </a:t>
            </a:r>
            <a:r>
              <a:rPr lang="ko-KR" altLang="en-US" sz="2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여부’일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 것이다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.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→   </a:t>
            </a:r>
            <a:r>
              <a:rPr lang="ko-KR" altLang="en-US" sz="2000" b="1" spc="-300" dirty="0">
                <a:solidFill>
                  <a:srgbClr val="FF0000"/>
                </a:solidFill>
                <a:latin typeface="맑은고딕"/>
              </a:rPr>
              <a:t>진실</a:t>
            </a:r>
            <a:endParaRPr lang="en-US" altLang="ko-KR" sz="2000" b="1" spc="-300" dirty="0">
              <a:solidFill>
                <a:srgbClr val="FF0000"/>
              </a:solidFill>
              <a:latin typeface="맑은고딕"/>
            </a:endParaRPr>
          </a:p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: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 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‘Murdered’ </a:t>
            </a:r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특성이 모델의 성능에 큰 영향을 미친다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.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맑은고딕"/>
            </a:endParaRPr>
          </a:p>
        </p:txBody>
      </p:sp>
    </p:spTree>
    <p:extLst>
      <p:ext uri="{BB962C8B-B14F-4D97-AF65-F5344CB8AC3E}">
        <p14:creationId xmlns:p14="http://schemas.microsoft.com/office/powerpoint/2010/main" val="317656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8B1098-DDF5-4F63-AEFC-D75C117623B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5F5CC5-7FCE-0CBE-D20A-EB2DCC0BA45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97CF2D-A6E7-F979-6AD3-431A6FAC0062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2D1E59-A908-AFFA-01DF-ADF5D2301FD6}"/>
              </a:ext>
            </a:extLst>
          </p:cNvPr>
          <p:cNvSpPr txBox="1"/>
          <p:nvPr/>
        </p:nvSpPr>
        <p:spPr>
          <a:xfrm>
            <a:off x="603250" y="635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가설 검증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233AF7-0CA9-D27E-1F98-D03B7F56FF18}"/>
              </a:ext>
            </a:extLst>
          </p:cNvPr>
          <p:cNvSpPr txBox="1"/>
          <p:nvPr/>
        </p:nvSpPr>
        <p:spPr>
          <a:xfrm>
            <a:off x="603250" y="581699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모델 해석 </a:t>
            </a:r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PDP</a:t>
            </a:r>
            <a:endParaRPr lang="ko-KR" altLang="en-US" sz="1600" spc="-15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EF1275-15FB-DBFA-AE94-4B3C003BFE88}"/>
              </a:ext>
            </a:extLst>
          </p:cNvPr>
          <p:cNvGrpSpPr/>
          <p:nvPr/>
        </p:nvGrpSpPr>
        <p:grpSpPr>
          <a:xfrm>
            <a:off x="600616" y="5115768"/>
            <a:ext cx="3593175" cy="636326"/>
            <a:chOff x="2028825" y="5485953"/>
            <a:chExt cx="2038350" cy="636326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3344156-70FF-A673-990D-603633B9746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9D1268-77A2-579D-5694-2EADEE66DD17}"/>
                </a:ext>
              </a:extLst>
            </p:cNvPr>
            <p:cNvSpPr txBox="1"/>
            <p:nvPr/>
          </p:nvSpPr>
          <p:spPr>
            <a:xfrm>
              <a:off x="2028825" y="5599059"/>
              <a:ext cx="2038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임포스터에게 살해당하면 승리할 확</a:t>
              </a:r>
              <a:r>
                <a:rPr lang="ko-KR" altLang="en-US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률</a:t>
              </a:r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이 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약 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18% </a:t>
              </a:r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감소한다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.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716AD50-F290-3392-63E8-D7A4DAC3C6EB}"/>
              </a:ext>
            </a:extLst>
          </p:cNvPr>
          <p:cNvGrpSpPr/>
          <p:nvPr/>
        </p:nvGrpSpPr>
        <p:grpSpPr>
          <a:xfrm>
            <a:off x="4292361" y="5115768"/>
            <a:ext cx="3652193" cy="626479"/>
            <a:chOff x="1999273" y="5485953"/>
            <a:chExt cx="2067903" cy="62647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3A396BD-5F4D-2876-4597-7E9A40C112CE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B9482E-946C-6066-C40A-87E32662FF0D}"/>
                </a:ext>
              </a:extLst>
            </p:cNvPr>
            <p:cNvSpPr txBox="1"/>
            <p:nvPr/>
          </p:nvSpPr>
          <p:spPr>
            <a:xfrm>
              <a:off x="1999273" y="5589212"/>
              <a:ext cx="2067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투표로 퇴출되면 승리할 확률이 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약 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15% </a:t>
              </a:r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감소한다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AFF59D-74B1-54F8-0DBE-6B55A130256A}"/>
              </a:ext>
            </a:extLst>
          </p:cNvPr>
          <p:cNvGrpSpPr/>
          <p:nvPr/>
        </p:nvGrpSpPr>
        <p:grpSpPr>
          <a:xfrm>
            <a:off x="8103089" y="5115768"/>
            <a:ext cx="3677612" cy="1264666"/>
            <a:chOff x="1984880" y="5485953"/>
            <a:chExt cx="2082295" cy="1264666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0A4A4E-86F2-3AF3-558D-E7933A6C833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F6F089-6124-A5A0-45F9-0C81326C496B}"/>
                </a:ext>
              </a:extLst>
            </p:cNvPr>
            <p:cNvSpPr txBox="1"/>
            <p:nvPr/>
          </p:nvSpPr>
          <p:spPr>
            <a:xfrm>
              <a:off x="1984880" y="5581068"/>
              <a:ext cx="195068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사보타지 고친 횟수가 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1</a:t>
              </a:r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까지는 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  <a:p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승률이 상승하지만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, </a:t>
              </a:r>
            </a:p>
            <a:p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그 이상이 되면 승리할 확률이 하락한다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.</a:t>
              </a:r>
            </a:p>
            <a:p>
              <a:r>
                <a:rPr lang="ko-KR" altLang="en-US" sz="14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주의 사항 </a:t>
              </a:r>
              <a:r>
                <a:rPr lang="en-US" altLang="ko-KR" sz="14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: </a:t>
              </a:r>
              <a:r>
                <a:rPr lang="ko-KR" altLang="en-US" sz="14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데이터가 </a:t>
              </a:r>
              <a:r>
                <a:rPr lang="en-US" altLang="ko-KR" sz="14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0,1,4</a:t>
              </a:r>
              <a:r>
                <a:rPr lang="ko-KR" altLang="en-US" sz="14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의 </a:t>
              </a:r>
              <a:endParaRPr lang="en-US" altLang="ko-KR" sz="1400" dirty="0">
                <a:solidFill>
                  <a:srgbClr val="FF0000"/>
                </a:solidFill>
                <a:latin typeface="Courier New" panose="02070309020205020404" pitchFamily="49" charset="0"/>
              </a:endParaRPr>
            </a:p>
            <a:p>
              <a:r>
                <a:rPr lang="ko-KR" altLang="en-US" sz="14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경우만 있기 때문에 신뢰도가 낮다</a:t>
              </a:r>
              <a:r>
                <a:rPr lang="en-US" altLang="ko-KR" sz="14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.</a:t>
              </a:r>
              <a:endParaRPr lang="en-US" altLang="ko-KR" sz="1400" b="0" dirty="0">
                <a:solidFill>
                  <a:srgbClr val="FF0000"/>
                </a:solidFill>
                <a:effectLst/>
                <a:latin typeface="Courier New" panose="02070309020205020404" pitchFamily="49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E2CB865-D15D-6F18-E357-B194466CA890}"/>
              </a:ext>
            </a:extLst>
          </p:cNvPr>
          <p:cNvSpPr txBox="1"/>
          <p:nvPr/>
        </p:nvSpPr>
        <p:spPr>
          <a:xfrm flipH="1">
            <a:off x="600617" y="1184437"/>
            <a:ext cx="178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 </a:t>
            </a:r>
            <a:r>
              <a:rPr lang="en-US" altLang="ko-KR" sz="2000" b="1" dirty="0" err="1"/>
              <a:t>Murderd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0D4BF-6812-B6DB-9824-A0AEDDF0D9FA}"/>
              </a:ext>
            </a:extLst>
          </p:cNvPr>
          <p:cNvSpPr txBox="1"/>
          <p:nvPr/>
        </p:nvSpPr>
        <p:spPr>
          <a:xfrm flipH="1">
            <a:off x="4344555" y="1166474"/>
            <a:ext cx="201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Ejected</a:t>
            </a:r>
            <a:endParaRPr lang="ko-KR" alt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5B1016-753C-9379-A348-773712D7573C}"/>
              </a:ext>
            </a:extLst>
          </p:cNvPr>
          <p:cNvSpPr txBox="1"/>
          <p:nvPr/>
        </p:nvSpPr>
        <p:spPr>
          <a:xfrm flipH="1">
            <a:off x="8109005" y="1158856"/>
            <a:ext cx="348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</a:t>
            </a:r>
            <a:r>
              <a:rPr lang="ko-KR" altLang="en-US" sz="2000" b="1" dirty="0" err="1"/>
              <a:t>Sabotages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Fixed</a:t>
            </a:r>
            <a:endParaRPr lang="ko-KR" altLang="en-US" sz="2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A78B34-6E84-384B-4DDA-7A11689EBD55}"/>
              </a:ext>
            </a:extLst>
          </p:cNvPr>
          <p:cNvSpPr/>
          <p:nvPr/>
        </p:nvSpPr>
        <p:spPr>
          <a:xfrm>
            <a:off x="603250" y="1565026"/>
            <a:ext cx="3600000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1E4641-E60F-FE46-DE1F-A57AA60F2167}"/>
              </a:ext>
            </a:extLst>
          </p:cNvPr>
          <p:cNvSpPr/>
          <p:nvPr/>
        </p:nvSpPr>
        <p:spPr>
          <a:xfrm>
            <a:off x="4344556" y="1584547"/>
            <a:ext cx="3600000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15F14B-5F94-65C4-4F66-9859EE740C81}"/>
              </a:ext>
            </a:extLst>
          </p:cNvPr>
          <p:cNvSpPr/>
          <p:nvPr/>
        </p:nvSpPr>
        <p:spPr>
          <a:xfrm>
            <a:off x="8183336" y="1531010"/>
            <a:ext cx="3600000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3A81358-F97B-253C-105E-3FE45E37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188" y="1993801"/>
            <a:ext cx="3600000" cy="220901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FD97968-6554-61B4-EDC3-90853B18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2011069"/>
            <a:ext cx="3600000" cy="224000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78CE175-459D-8684-79D3-79ED72E9E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701" y="2060721"/>
            <a:ext cx="3600000" cy="22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01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711A407-AFCF-4324-8B31-E5F4A9EC02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5151296" y="1751618"/>
            <a:ext cx="1889407" cy="3354764"/>
            <a:chOff x="5151296" y="1660538"/>
            <a:chExt cx="1889407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4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5575665" y="4307416"/>
              <a:ext cx="104067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+mj-ea"/>
                  <a:ea typeface="+mj-ea"/>
                </a:rPr>
                <a:t>결론</a:t>
              </a: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9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4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84DC19-52E1-4F31-9380-7B34F3EA3508}"/>
              </a:ext>
            </a:extLst>
          </p:cNvPr>
          <p:cNvSpPr/>
          <p:nvPr/>
        </p:nvSpPr>
        <p:spPr>
          <a:xfrm>
            <a:off x="1042739" y="1818446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14C7A6-6D18-407E-B956-0385D5783767}"/>
              </a:ext>
            </a:extLst>
          </p:cNvPr>
          <p:cNvSpPr/>
          <p:nvPr/>
        </p:nvSpPr>
        <p:spPr>
          <a:xfrm>
            <a:off x="2680862" y="1818447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D1FEA-5F0A-433D-B46C-6F248E69F7EE}"/>
              </a:ext>
            </a:extLst>
          </p:cNvPr>
          <p:cNvSpPr txBox="1"/>
          <p:nvPr/>
        </p:nvSpPr>
        <p:spPr>
          <a:xfrm>
            <a:off x="1163196" y="1905448"/>
            <a:ext cx="1383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+mj-ea"/>
                <a:ea typeface="+mj-ea"/>
              </a:rPr>
              <a:t>크루원</a:t>
            </a:r>
            <a:endParaRPr lang="en-US" altLang="ko-KR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승리 조건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3647C9-0238-41C7-BFD1-24FCCA81D803}"/>
              </a:ext>
            </a:extLst>
          </p:cNvPr>
          <p:cNvSpPr txBox="1"/>
          <p:nvPr/>
        </p:nvSpPr>
        <p:spPr>
          <a:xfrm>
            <a:off x="2787830" y="1979387"/>
            <a:ext cx="3204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sz="2000" b="0" i="0" dirty="0">
                <a:effectLst/>
                <a:latin typeface="Arial" panose="020B0604020202020204" pitchFamily="34" charset="0"/>
              </a:rPr>
              <a:t>주어진 미션을 모두 완료</a:t>
            </a:r>
            <a:endParaRPr lang="en-US" altLang="ko-KR" sz="2000" b="0" i="0" dirty="0"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sz="2000" spc="-150" dirty="0">
                <a:latin typeface="Arial" panose="020B0604020202020204" pitchFamily="34" charset="0"/>
              </a:rPr>
              <a:t>모든 임포스터를 투표로 퇴출</a:t>
            </a:r>
            <a:endParaRPr lang="ko-KR" altLang="en-US" sz="2000" spc="-15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F3E65A-02A0-4FC7-BA4A-8273631F45E0}"/>
              </a:ext>
            </a:extLst>
          </p:cNvPr>
          <p:cNvSpPr/>
          <p:nvPr/>
        </p:nvSpPr>
        <p:spPr>
          <a:xfrm>
            <a:off x="1042737" y="3403307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44F4FA-910E-4A48-A621-ACBDA18CA595}"/>
              </a:ext>
            </a:extLst>
          </p:cNvPr>
          <p:cNvSpPr/>
          <p:nvPr/>
        </p:nvSpPr>
        <p:spPr>
          <a:xfrm>
            <a:off x="2680860" y="3403308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61D548-B471-4B76-8571-7BA4AC32D307}"/>
              </a:ext>
            </a:extLst>
          </p:cNvPr>
          <p:cNvSpPr txBox="1"/>
          <p:nvPr/>
        </p:nvSpPr>
        <p:spPr>
          <a:xfrm>
            <a:off x="1066877" y="3633090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분석 결과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8B25AA-C690-4D5B-9E86-3572D95FC317}"/>
              </a:ext>
            </a:extLst>
          </p:cNvPr>
          <p:cNvSpPr/>
          <p:nvPr/>
        </p:nvSpPr>
        <p:spPr>
          <a:xfrm>
            <a:off x="1042735" y="4988168"/>
            <a:ext cx="1624634" cy="98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DE38C5-7294-4864-A7C1-030ACDD6C391}"/>
              </a:ext>
            </a:extLst>
          </p:cNvPr>
          <p:cNvSpPr/>
          <p:nvPr/>
        </p:nvSpPr>
        <p:spPr>
          <a:xfrm>
            <a:off x="2680858" y="4988169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1D4753-2951-4A87-934A-3AC2DFB5DBAF}"/>
              </a:ext>
            </a:extLst>
          </p:cNvPr>
          <p:cNvSpPr txBox="1"/>
          <p:nvPr/>
        </p:nvSpPr>
        <p:spPr>
          <a:xfrm>
            <a:off x="1367661" y="5188048"/>
            <a:ext cx="931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결론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0F43BD-4033-46BC-AC70-C82987A7447A}"/>
              </a:ext>
            </a:extLst>
          </p:cNvPr>
          <p:cNvSpPr txBox="1"/>
          <p:nvPr/>
        </p:nvSpPr>
        <p:spPr>
          <a:xfrm>
            <a:off x="2787830" y="5280380"/>
            <a:ext cx="790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미션 완료에 중점을 두는 것보다 임포스터에 주의하면서 임포스터를 추리하는 플레이를 추천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A0A9B2B-4630-493F-BDF0-F442189A1D33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1E62DF-6FBD-2688-4723-DCD341BC0718}"/>
              </a:ext>
            </a:extLst>
          </p:cNvPr>
          <p:cNvSpPr txBox="1"/>
          <p:nvPr/>
        </p:nvSpPr>
        <p:spPr>
          <a:xfrm>
            <a:off x="2680858" y="3443099"/>
            <a:ext cx="7414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b="0" i="0" dirty="0">
                <a:effectLst/>
                <a:latin typeface="Arial" panose="020B0604020202020204" pitchFamily="34" charset="0"/>
              </a:rPr>
              <a:t>게임 시간이 길수록 </a:t>
            </a:r>
            <a:r>
              <a:rPr lang="ko-KR" altLang="en-US" b="0" i="0" dirty="0" err="1">
                <a:effectLst/>
                <a:latin typeface="Arial" panose="020B0604020202020204" pitchFamily="34" charset="0"/>
              </a:rPr>
              <a:t>크루원에게</a:t>
            </a:r>
            <a:r>
              <a:rPr lang="ko-KR" altLang="en-US" b="0" i="0" dirty="0">
                <a:effectLst/>
                <a:latin typeface="Arial" panose="020B0604020202020204" pitchFamily="34" charset="0"/>
              </a:rPr>
              <a:t> 유리하다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b="0" i="0" dirty="0">
                <a:effectLst/>
                <a:latin typeface="Arial" panose="020B0604020202020204" pitchFamily="34" charset="0"/>
              </a:rPr>
              <a:t>미션을 완료하지 않았을 경우의 승리 횟수가 미션을 완료할 경우보다 많다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spc="-150" dirty="0"/>
              <a:t>예측 모델에서 중요한 특성 </a:t>
            </a:r>
            <a:r>
              <a:rPr lang="en-US" altLang="ko-KR" spc="-150" dirty="0"/>
              <a:t>: </a:t>
            </a:r>
            <a:r>
              <a:rPr lang="ko-KR" altLang="en-US" dirty="0" err="1"/>
              <a:t>Murdered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Ejected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Sabotages</a:t>
            </a:r>
            <a:r>
              <a:rPr lang="ko-KR" altLang="en-US" dirty="0"/>
              <a:t> </a:t>
            </a:r>
            <a:r>
              <a:rPr lang="ko-KR" altLang="en-US" dirty="0" err="1"/>
              <a:t>Fixed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396795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D7F8DE-C647-4E99-BB0E-B453817C12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48326-D5D1-4C59-B283-98DC930DA293}"/>
              </a:ext>
            </a:extLst>
          </p:cNvPr>
          <p:cNvSpPr txBox="1"/>
          <p:nvPr/>
        </p:nvSpPr>
        <p:spPr>
          <a:xfrm>
            <a:off x="8118613" y="3013501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ea"/>
                <a:ea typeface="+mj-ea"/>
              </a:rPr>
              <a:t>감사합니다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CFF12E-04C2-4C3B-88F2-6E1D0C197578}"/>
              </a:ext>
            </a:extLst>
          </p:cNvPr>
          <p:cNvGrpSpPr/>
          <p:nvPr/>
        </p:nvGrpSpPr>
        <p:grpSpPr>
          <a:xfrm>
            <a:off x="7217464" y="2624865"/>
            <a:ext cx="798471" cy="830997"/>
            <a:chOff x="6760264" y="1252330"/>
            <a:chExt cx="1260614" cy="13119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8B99CD-D57E-4EB1-B75E-AEF4788A6C23}"/>
                </a:ext>
              </a:extLst>
            </p:cNvPr>
            <p:cNvSpPr/>
            <p:nvPr/>
          </p:nvSpPr>
          <p:spPr>
            <a:xfrm>
              <a:off x="7146234" y="1689652"/>
              <a:ext cx="874644" cy="87464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9D8619-BE71-4B04-847D-9998FA95567C}"/>
                </a:ext>
              </a:extLst>
            </p:cNvPr>
            <p:cNvSpPr/>
            <p:nvPr/>
          </p:nvSpPr>
          <p:spPr>
            <a:xfrm>
              <a:off x="6760264" y="1252330"/>
              <a:ext cx="874644" cy="87464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80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01735C-A951-4323-B0CA-8C96A80E8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0F5692-46A1-43D7-8BD0-0579E35DCA17}"/>
              </a:ext>
            </a:extLst>
          </p:cNvPr>
          <p:cNvCxnSpPr/>
          <p:nvPr/>
        </p:nvCxnSpPr>
        <p:spPr>
          <a:xfrm>
            <a:off x="0" y="1041991"/>
            <a:ext cx="60960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5E4CDB-EC8F-43BC-AE12-3AF7E5CBC25E}"/>
              </a:ext>
            </a:extLst>
          </p:cNvPr>
          <p:cNvSpPr txBox="1"/>
          <p:nvPr/>
        </p:nvSpPr>
        <p:spPr>
          <a:xfrm>
            <a:off x="202027" y="197830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621EB-0FD1-432A-9667-2616376B7CFA}"/>
              </a:ext>
            </a:extLst>
          </p:cNvPr>
          <p:cNvSpPr txBox="1"/>
          <p:nvPr/>
        </p:nvSpPr>
        <p:spPr>
          <a:xfrm>
            <a:off x="1226666" y="527578"/>
            <a:ext cx="1657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 table of contents</a:t>
            </a:r>
            <a:endParaRPr lang="ko-KR" altLang="en-US" sz="1400" dirty="0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8A6FABB-E706-4685-BEB0-E04288248C7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5E1CF4-0D78-49F3-A0DF-B8349BF7D7BF}"/>
              </a:ext>
            </a:extLst>
          </p:cNvPr>
          <p:cNvSpPr txBox="1"/>
          <p:nvPr/>
        </p:nvSpPr>
        <p:spPr>
          <a:xfrm>
            <a:off x="1410110" y="2126517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주제 선정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DA839-28AA-4932-AFA5-2C99F3B15DEA}"/>
              </a:ext>
            </a:extLst>
          </p:cNvPr>
          <p:cNvSpPr txBox="1"/>
          <p:nvPr/>
        </p:nvSpPr>
        <p:spPr>
          <a:xfrm>
            <a:off x="797442" y="167994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53136D-BCF4-4370-9D9B-29EAF26B77C7}"/>
              </a:ext>
            </a:extLst>
          </p:cNvPr>
          <p:cNvSpPr txBox="1"/>
          <p:nvPr/>
        </p:nvSpPr>
        <p:spPr>
          <a:xfrm>
            <a:off x="1411710" y="3244333"/>
            <a:ext cx="2345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데이터 선택 및 가설 설정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EAD7B-8937-42BA-AA96-0EC3094B83CA}"/>
              </a:ext>
            </a:extLst>
          </p:cNvPr>
          <p:cNvSpPr txBox="1"/>
          <p:nvPr/>
        </p:nvSpPr>
        <p:spPr>
          <a:xfrm>
            <a:off x="799042" y="279776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DE555-701B-48CC-8A1F-FD4BD0D9F6DA}"/>
              </a:ext>
            </a:extLst>
          </p:cNvPr>
          <p:cNvSpPr txBox="1"/>
          <p:nvPr/>
        </p:nvSpPr>
        <p:spPr>
          <a:xfrm>
            <a:off x="1413310" y="4362149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가설 검증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BDB6E9-853F-440A-A1F0-E281A96E38A6}"/>
              </a:ext>
            </a:extLst>
          </p:cNvPr>
          <p:cNvSpPr txBox="1"/>
          <p:nvPr/>
        </p:nvSpPr>
        <p:spPr>
          <a:xfrm>
            <a:off x="800642" y="3915576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07710A-9F1B-489D-AB03-1ED945DBE1A8}"/>
              </a:ext>
            </a:extLst>
          </p:cNvPr>
          <p:cNvSpPr txBox="1"/>
          <p:nvPr/>
        </p:nvSpPr>
        <p:spPr>
          <a:xfrm>
            <a:off x="1414910" y="5479965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고딕"/>
              </a:rPr>
              <a:t>결론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89A723-2668-4CC0-A9FB-38B78769A5B5}"/>
              </a:ext>
            </a:extLst>
          </p:cNvPr>
          <p:cNvSpPr txBox="1"/>
          <p:nvPr/>
        </p:nvSpPr>
        <p:spPr>
          <a:xfrm>
            <a:off x="802242" y="5033392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89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2866ED-2168-4083-82B9-F6DF53990D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5076328" y="1751618"/>
            <a:ext cx="2039341" cy="3354764"/>
            <a:chOff x="5076328" y="1660538"/>
            <a:chExt cx="2039341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1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5076328" y="4307416"/>
              <a:ext cx="20393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300" dirty="0">
                  <a:solidFill>
                    <a:schemeClr val="bg1"/>
                  </a:solidFill>
                  <a:latin typeface="맑은고딕"/>
                </a:rPr>
                <a:t>주제 선정</a:t>
              </a: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92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3BE2FB74-E4F0-3918-FB95-E4E279B63083}"/>
              </a:ext>
            </a:extLst>
          </p:cNvPr>
          <p:cNvSpPr/>
          <p:nvPr/>
        </p:nvSpPr>
        <p:spPr>
          <a:xfrm>
            <a:off x="255656" y="1226108"/>
            <a:ext cx="11709400" cy="52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1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주제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solidFill>
                  <a:schemeClr val="accent5">
                    <a:lumMod val="50000"/>
                  </a:schemeClr>
                </a:solidFill>
              </a:rPr>
              <a:t>어몽어스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 간단 소개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8B1098-DDF5-4F63-AEFC-D75C117623B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2020 최고 인기 게임 '어몽 어스' , 스팀 PC방 입점 - 전자신문">
            <a:extLst>
              <a:ext uri="{FF2B5EF4-FFF2-40B4-BE49-F238E27FC236}">
                <a16:creationId xmlns:a16="http://schemas.microsoft.com/office/drawing/2014/main" id="{B7AF4309-979A-31E8-2983-1C1775341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55" y="2339741"/>
            <a:ext cx="5454497" cy="30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B5B1DE-B13C-6FDF-99C9-A8311A0FE17F}"/>
              </a:ext>
            </a:extLst>
          </p:cNvPr>
          <p:cNvSpPr/>
          <p:nvPr/>
        </p:nvSpPr>
        <p:spPr>
          <a:xfrm>
            <a:off x="6426901" y="1480066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E1C5BE-B82A-A4B1-ABB3-F6E512FAA03A}"/>
              </a:ext>
            </a:extLst>
          </p:cNvPr>
          <p:cNvSpPr/>
          <p:nvPr/>
        </p:nvSpPr>
        <p:spPr>
          <a:xfrm>
            <a:off x="6434809" y="3174016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1D6D5C-46B6-D51D-A48E-D339DBBD5699}"/>
              </a:ext>
            </a:extLst>
          </p:cNvPr>
          <p:cNvSpPr/>
          <p:nvPr/>
        </p:nvSpPr>
        <p:spPr>
          <a:xfrm>
            <a:off x="6442716" y="4867966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E60E98-A745-14E5-E090-4D4282BEF7CB}"/>
              </a:ext>
            </a:extLst>
          </p:cNvPr>
          <p:cNvSpPr/>
          <p:nvPr/>
        </p:nvSpPr>
        <p:spPr>
          <a:xfrm>
            <a:off x="6426900" y="1480066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AA3A24-7A11-A671-5D50-A8E5628C9315}"/>
              </a:ext>
            </a:extLst>
          </p:cNvPr>
          <p:cNvSpPr/>
          <p:nvPr/>
        </p:nvSpPr>
        <p:spPr>
          <a:xfrm>
            <a:off x="6426900" y="3174016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9D0B5D-369B-A789-E03B-5ACE83800FE0}"/>
              </a:ext>
            </a:extLst>
          </p:cNvPr>
          <p:cNvSpPr/>
          <p:nvPr/>
        </p:nvSpPr>
        <p:spPr>
          <a:xfrm>
            <a:off x="6426900" y="4867966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C8837-E2A2-2A5D-D6C6-D38823470BDA}"/>
              </a:ext>
            </a:extLst>
          </p:cNvPr>
          <p:cNvSpPr txBox="1"/>
          <p:nvPr/>
        </p:nvSpPr>
        <p:spPr>
          <a:xfrm>
            <a:off x="6541015" y="1815549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게임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09B1DD-BA43-37E3-0A83-C34DDACF76EF}"/>
              </a:ext>
            </a:extLst>
          </p:cNvPr>
          <p:cNvSpPr txBox="1"/>
          <p:nvPr/>
        </p:nvSpPr>
        <p:spPr>
          <a:xfrm>
            <a:off x="6401553" y="3518534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크루원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승리조건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F7BCA2-4C44-3B14-2158-20CA6BB16084}"/>
              </a:ext>
            </a:extLst>
          </p:cNvPr>
          <p:cNvSpPr txBox="1"/>
          <p:nvPr/>
        </p:nvSpPr>
        <p:spPr>
          <a:xfrm>
            <a:off x="6401553" y="5253421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임포스터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승리조건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917EE5-29BB-5C65-E074-9D8E0F63F9A0}"/>
              </a:ext>
            </a:extLst>
          </p:cNvPr>
          <p:cNvSpPr txBox="1"/>
          <p:nvPr/>
        </p:nvSpPr>
        <p:spPr>
          <a:xfrm>
            <a:off x="7497561" y="1526967"/>
            <a:ext cx="4018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4~10</a:t>
            </a:r>
            <a:r>
              <a:rPr lang="ko-KR" altLang="en-US" sz="1400" b="0" i="0" dirty="0">
                <a:effectLst/>
                <a:latin typeface="Arial" panose="020B0604020202020204" pitchFamily="34" charset="0"/>
              </a:rPr>
              <a:t>명의 플레이어로 진행되는 </a:t>
            </a:r>
            <a:r>
              <a:rPr lang="ko-KR" altLang="en-US" sz="1400" dirty="0">
                <a:latin typeface="Arial" panose="020B0604020202020204" pitchFamily="34" charset="0"/>
              </a:rPr>
              <a:t>게임으로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</a:rPr>
              <a:t>이 중 </a:t>
            </a:r>
            <a:r>
              <a:rPr lang="en-US" altLang="ko-KR" sz="1400" dirty="0">
                <a:latin typeface="Arial" panose="020B0604020202020204" pitchFamily="34" charset="0"/>
              </a:rPr>
              <a:t>1~3</a:t>
            </a:r>
            <a:r>
              <a:rPr lang="ko-KR" altLang="en-US" sz="1400" dirty="0">
                <a:latin typeface="Arial" panose="020B0604020202020204" pitchFamily="34" charset="0"/>
              </a:rPr>
              <a:t>명이 각 게임마다 </a:t>
            </a:r>
            <a:r>
              <a:rPr lang="ko-KR" altLang="en-US" sz="1400" b="1" dirty="0">
                <a:latin typeface="Arial" panose="020B0604020202020204" pitchFamily="34" charset="0"/>
              </a:rPr>
              <a:t>임포스터</a:t>
            </a:r>
            <a:r>
              <a:rPr lang="ko-KR" altLang="en-US" sz="1400" dirty="0">
                <a:latin typeface="Arial" panose="020B0604020202020204" pitchFamily="34" charset="0"/>
              </a:rPr>
              <a:t>로 선정되고 나머지는 </a:t>
            </a:r>
            <a:r>
              <a:rPr lang="ko-KR" altLang="en-US" sz="1400" b="1" dirty="0" err="1">
                <a:latin typeface="Arial" panose="020B0604020202020204" pitchFamily="34" charset="0"/>
              </a:rPr>
              <a:t>크루원</a:t>
            </a:r>
            <a:r>
              <a:rPr lang="ko-KR" altLang="en-US" sz="1400" dirty="0" err="1">
                <a:latin typeface="Arial" panose="020B0604020202020204" pitchFamily="34" charset="0"/>
              </a:rPr>
              <a:t>으로</a:t>
            </a:r>
            <a:r>
              <a:rPr lang="ko-KR" altLang="en-US" sz="1400" dirty="0">
                <a:latin typeface="Arial" panose="020B0604020202020204" pitchFamily="34" charset="0"/>
              </a:rPr>
              <a:t> 배정</a:t>
            </a:r>
            <a:endParaRPr lang="en-US" altLang="ko-KR" sz="14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sz="1400" spc="-150" dirty="0">
                <a:latin typeface="Arial" panose="020B0604020202020204" pitchFamily="34" charset="0"/>
              </a:rPr>
              <a:t>승리 조건을 충족시키는 팀이 승리</a:t>
            </a:r>
            <a:endParaRPr lang="en-US" altLang="ko-KR" sz="1400" spc="-15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sz="1400" spc="-150" dirty="0">
                <a:latin typeface="Arial" panose="020B0604020202020204" pitchFamily="34" charset="0"/>
              </a:rPr>
              <a:t>임포스터는 </a:t>
            </a:r>
            <a:r>
              <a:rPr lang="ko-KR" altLang="en-US" sz="1400" spc="-150" dirty="0" err="1">
                <a:latin typeface="Arial" panose="020B0604020202020204" pitchFamily="34" charset="0"/>
              </a:rPr>
              <a:t>크루원의</a:t>
            </a:r>
            <a:r>
              <a:rPr lang="ko-KR" altLang="en-US" sz="1400" spc="-150" dirty="0">
                <a:latin typeface="Arial" panose="020B0604020202020204" pitchFamily="34" charset="0"/>
              </a:rPr>
              <a:t> 미션을 방해하는 미션을 주는 사보타지를 이용 가능</a:t>
            </a:r>
            <a:endParaRPr lang="ko-KR" altLang="en-US" sz="14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D8D833-BA5F-C177-C1D0-D261959149A4}"/>
              </a:ext>
            </a:extLst>
          </p:cNvPr>
          <p:cNvSpPr txBox="1"/>
          <p:nvPr/>
        </p:nvSpPr>
        <p:spPr>
          <a:xfrm>
            <a:off x="7509130" y="3461213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sz="1600" b="0" i="0" dirty="0">
                <a:effectLst/>
                <a:latin typeface="Arial" panose="020B0604020202020204" pitchFamily="34" charset="0"/>
              </a:rPr>
              <a:t>주어진 미션을 모두 완료</a:t>
            </a:r>
            <a:endParaRPr lang="en-US" altLang="ko-KR" sz="1600" b="0" i="0" dirty="0"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ko-KR" sz="1600" b="0" i="0" dirty="0"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sz="1600" spc="-150" dirty="0">
                <a:latin typeface="Arial" panose="020B0604020202020204" pitchFamily="34" charset="0"/>
              </a:rPr>
              <a:t>모든 임포스터를 투표로 퇴출</a:t>
            </a:r>
            <a:endParaRPr lang="ko-KR" altLang="en-US" sz="1600" spc="-1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167D2E-7FF9-03DE-D4CC-FCD875B9D041}"/>
              </a:ext>
            </a:extLst>
          </p:cNvPr>
          <p:cNvSpPr txBox="1"/>
          <p:nvPr/>
        </p:nvSpPr>
        <p:spPr>
          <a:xfrm>
            <a:off x="7497561" y="4970172"/>
            <a:ext cx="4018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sz="1600" b="0" i="0" dirty="0">
                <a:effectLst/>
                <a:latin typeface="Arial" panose="020B0604020202020204" pitchFamily="34" charset="0"/>
              </a:rPr>
              <a:t>시간제한 사보타지를 </a:t>
            </a:r>
            <a:r>
              <a:rPr lang="ko-KR" altLang="en-US" sz="1600" b="0" i="0" dirty="0" err="1">
                <a:effectLst/>
                <a:latin typeface="Arial" panose="020B0604020202020204" pitchFamily="34" charset="0"/>
              </a:rPr>
              <a:t>크루원들이</a:t>
            </a:r>
            <a:r>
              <a:rPr lang="ko-KR" altLang="en-US" sz="1600" b="0" i="0" dirty="0">
                <a:effectLst/>
                <a:latin typeface="Arial" panose="020B0604020202020204" pitchFamily="34" charset="0"/>
              </a:rPr>
              <a:t> 해결하지 못했을 경우</a:t>
            </a:r>
            <a:endParaRPr lang="en-US" altLang="ko-KR" sz="1600" b="0" i="0" dirty="0"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ko-KR" sz="1600" spc="-15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ko-KR" altLang="en-US" sz="1600" spc="-150" dirty="0" err="1">
                <a:latin typeface="Arial" panose="020B0604020202020204" pitchFamily="34" charset="0"/>
              </a:rPr>
              <a:t>크루원의</a:t>
            </a:r>
            <a:r>
              <a:rPr lang="ko-KR" altLang="en-US" sz="1600" spc="-150" dirty="0">
                <a:latin typeface="Arial" panose="020B0604020202020204" pitchFamily="34" charset="0"/>
              </a:rPr>
              <a:t> 인원수가 임포스터의 인원수 이하가 되는 경우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17641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1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주제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주제 선정 계기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8B1098-DDF5-4F63-AEFC-D75C117623B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A3C27ED-D2D2-9715-23FA-4409A134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07" y="962938"/>
            <a:ext cx="6751807" cy="2678113"/>
          </a:xfrm>
          <a:prstGeom prst="rect">
            <a:avLst/>
          </a:prstGeom>
        </p:spPr>
      </p:pic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E03C282-0BD0-72DF-EF97-A46278C30101}"/>
              </a:ext>
            </a:extLst>
          </p:cNvPr>
          <p:cNvSpPr/>
          <p:nvPr/>
        </p:nvSpPr>
        <p:spPr>
          <a:xfrm>
            <a:off x="838200" y="3911830"/>
            <a:ext cx="2041451" cy="2521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06F2565C-F129-5F0E-99E3-39F5B6B11463}"/>
              </a:ext>
            </a:extLst>
          </p:cNvPr>
          <p:cNvSpPr/>
          <p:nvPr/>
        </p:nvSpPr>
        <p:spPr>
          <a:xfrm>
            <a:off x="838200" y="391182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FF4487C2-92A9-6929-916E-D84C586BDCE1}"/>
              </a:ext>
            </a:extLst>
          </p:cNvPr>
          <p:cNvSpPr/>
          <p:nvPr/>
        </p:nvSpPr>
        <p:spPr>
          <a:xfrm>
            <a:off x="3596758" y="3911830"/>
            <a:ext cx="2041451" cy="2521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9F817C69-BC8B-18C7-8E88-D5E93857E877}"/>
              </a:ext>
            </a:extLst>
          </p:cNvPr>
          <p:cNvSpPr/>
          <p:nvPr/>
        </p:nvSpPr>
        <p:spPr>
          <a:xfrm>
            <a:off x="6355316" y="3911830"/>
            <a:ext cx="2041451" cy="2521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4D9CA8D-894B-1D99-8A34-7671CB999640}"/>
              </a:ext>
            </a:extLst>
          </p:cNvPr>
          <p:cNvSpPr txBox="1"/>
          <p:nvPr/>
        </p:nvSpPr>
        <p:spPr>
          <a:xfrm>
            <a:off x="3063728" y="517272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12DA863A-8F2F-32E1-9A6D-FA11CDF06DB3}"/>
              </a:ext>
            </a:extLst>
          </p:cNvPr>
          <p:cNvSpPr txBox="1"/>
          <p:nvPr/>
        </p:nvSpPr>
        <p:spPr>
          <a:xfrm>
            <a:off x="5837932" y="517272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CBE7563B-600A-D9BE-71AD-EDB1FD93FBD0}"/>
              </a:ext>
            </a:extLst>
          </p:cNvPr>
          <p:cNvSpPr txBox="1"/>
          <p:nvPr/>
        </p:nvSpPr>
        <p:spPr>
          <a:xfrm>
            <a:off x="1373951" y="4026801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27F84948-AE41-B593-30A2-9354F164D3BA}"/>
              </a:ext>
            </a:extLst>
          </p:cNvPr>
          <p:cNvSpPr/>
          <p:nvPr/>
        </p:nvSpPr>
        <p:spPr>
          <a:xfrm>
            <a:off x="3596757" y="391182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2FD0497-74B0-7E29-C4E4-EE9F99FD8C43}"/>
              </a:ext>
            </a:extLst>
          </p:cNvPr>
          <p:cNvSpPr txBox="1"/>
          <p:nvPr/>
        </p:nvSpPr>
        <p:spPr>
          <a:xfrm>
            <a:off x="4155752" y="4026801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81CF791C-54DE-54B3-0FDB-75F76E2D748E}"/>
              </a:ext>
            </a:extLst>
          </p:cNvPr>
          <p:cNvSpPr/>
          <p:nvPr/>
        </p:nvSpPr>
        <p:spPr>
          <a:xfrm>
            <a:off x="6355314" y="391182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C5B5647A-7D68-F5AD-D5B0-5C7A273C0365}"/>
              </a:ext>
            </a:extLst>
          </p:cNvPr>
          <p:cNvSpPr txBox="1"/>
          <p:nvPr/>
        </p:nvSpPr>
        <p:spPr>
          <a:xfrm>
            <a:off x="6915110" y="4026801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8E870304-1E4B-20FE-2FFC-47CF11EADEE4}"/>
              </a:ext>
            </a:extLst>
          </p:cNvPr>
          <p:cNvSpPr txBox="1"/>
          <p:nvPr/>
        </p:nvSpPr>
        <p:spPr>
          <a:xfrm>
            <a:off x="1021916" y="4789837"/>
            <a:ext cx="1682895" cy="13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최근 유튜브로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‘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빅헤드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’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유튜버의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영상을 많이 보는데 그 중에서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어몽어스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플레이 영상을 재밌게 보는 중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C666D3B8-B53A-9257-1A49-E634BD744C3A}"/>
              </a:ext>
            </a:extLst>
          </p:cNvPr>
          <p:cNvSpPr txBox="1"/>
          <p:nvPr/>
        </p:nvSpPr>
        <p:spPr>
          <a:xfrm>
            <a:off x="3746111" y="4616073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어몽어스는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2020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 다양한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스트리머들이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플레이 하면서 대 유행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 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년이 지났기 때문에 초심자에게 진입 장벽이 높아졌다고 생각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A3DD1F61-33ED-1442-2182-6696E26571EA}"/>
              </a:ext>
            </a:extLst>
          </p:cNvPr>
          <p:cNvSpPr txBox="1"/>
          <p:nvPr/>
        </p:nvSpPr>
        <p:spPr>
          <a:xfrm>
            <a:off x="6534591" y="4874604"/>
            <a:ext cx="1682895" cy="111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이를 해결하기 위해 초심자 가이드를 만드는데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머신러닝을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접목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시키기 로 계획</a:t>
            </a:r>
          </a:p>
        </p:txBody>
      </p:sp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D7A2950D-18EE-4168-EE5D-EA78C38E9F2E}"/>
              </a:ext>
            </a:extLst>
          </p:cNvPr>
          <p:cNvSpPr/>
          <p:nvPr/>
        </p:nvSpPr>
        <p:spPr>
          <a:xfrm>
            <a:off x="9113872" y="3911830"/>
            <a:ext cx="2041451" cy="25217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74BD45F-4BA4-8B88-A81B-65736388C929}"/>
              </a:ext>
            </a:extLst>
          </p:cNvPr>
          <p:cNvSpPr txBox="1"/>
          <p:nvPr/>
        </p:nvSpPr>
        <p:spPr>
          <a:xfrm>
            <a:off x="8596488" y="517272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6F326C5F-D776-BF09-9047-AC5389B15260}"/>
              </a:ext>
            </a:extLst>
          </p:cNvPr>
          <p:cNvSpPr/>
          <p:nvPr/>
        </p:nvSpPr>
        <p:spPr>
          <a:xfrm>
            <a:off x="9113870" y="3911828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91A3AB2-9484-F9F9-0910-49DEE5737F2C}"/>
              </a:ext>
            </a:extLst>
          </p:cNvPr>
          <p:cNvSpPr txBox="1"/>
          <p:nvPr/>
        </p:nvSpPr>
        <p:spPr>
          <a:xfrm>
            <a:off x="9655295" y="4026801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F3CA88D5-084F-624A-5DDD-D2DDBD873276}"/>
              </a:ext>
            </a:extLst>
          </p:cNvPr>
          <p:cNvSpPr txBox="1"/>
          <p:nvPr/>
        </p:nvSpPr>
        <p:spPr>
          <a:xfrm>
            <a:off x="9293147" y="4874604"/>
            <a:ext cx="1682895" cy="111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선정 확률이 적은 임포스터 대신 선정 확률이 높은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크루원을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주제로 선정</a:t>
            </a:r>
          </a:p>
        </p:txBody>
      </p:sp>
    </p:spTree>
    <p:extLst>
      <p:ext uri="{BB962C8B-B14F-4D97-AF65-F5344CB8AC3E}">
        <p14:creationId xmlns:p14="http://schemas.microsoft.com/office/powerpoint/2010/main" val="2053135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916AF1-2581-4731-BF81-22CC7825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3684124" y="1751618"/>
            <a:ext cx="4823756" cy="3354764"/>
            <a:chOff x="3684124" y="1660538"/>
            <a:chExt cx="4823756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2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3684124" y="4307416"/>
              <a:ext cx="48237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+mj-ea"/>
                  <a:ea typeface="+mj-ea"/>
                </a:rPr>
                <a:t>데이터 선택 및 가설 설정</a:t>
              </a: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2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C668BBAD-7B41-458F-9AD6-B13C1B897387}"/>
              </a:ext>
            </a:extLst>
          </p:cNvPr>
          <p:cNvSpPr txBox="1"/>
          <p:nvPr/>
        </p:nvSpPr>
        <p:spPr>
          <a:xfrm flipH="1">
            <a:off x="1293530" y="1336180"/>
            <a:ext cx="171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사용 데이터</a:t>
            </a:r>
            <a:endParaRPr lang="ko-KR" alt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229D96-1D43-4A2C-B2DC-355C4D992787}"/>
              </a:ext>
            </a:extLst>
          </p:cNvPr>
          <p:cNvSpPr txBox="1"/>
          <p:nvPr/>
        </p:nvSpPr>
        <p:spPr>
          <a:xfrm flipH="1">
            <a:off x="6340801" y="1320519"/>
            <a:ext cx="1978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데이터 설명</a:t>
            </a:r>
            <a:endParaRPr lang="ko-KR" altLang="en-US" sz="20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ABC5FC-5DAA-4079-8923-FBC0E2B4D88F}"/>
              </a:ext>
            </a:extLst>
          </p:cNvPr>
          <p:cNvSpPr/>
          <p:nvPr/>
        </p:nvSpPr>
        <p:spPr>
          <a:xfrm>
            <a:off x="1293531" y="1736299"/>
            <a:ext cx="4268395" cy="4753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3EC5D48-0B56-44F6-9EC5-CF881F0C7E0F}"/>
              </a:ext>
            </a:extLst>
          </p:cNvPr>
          <p:cNvSpPr/>
          <p:nvPr/>
        </p:nvSpPr>
        <p:spPr>
          <a:xfrm>
            <a:off x="6073796" y="1736299"/>
            <a:ext cx="5759616" cy="47535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18219E-0B8A-4AC8-B9B3-5B7C31AE9605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C03EBB-F252-4D5F-30F5-CE7107735551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A6AE3-DC5D-6A41-704E-68B56AFAD4BB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5EA6C-DF23-612C-F2C6-2EFCCD6E9B58}"/>
              </a:ext>
            </a:extLst>
          </p:cNvPr>
          <p:cNvSpPr txBox="1"/>
          <p:nvPr/>
        </p:nvSpPr>
        <p:spPr>
          <a:xfrm>
            <a:off x="603250" y="63500"/>
            <a:ext cx="3791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데이터 선택 및 가설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091B8-F522-E337-558D-9FC268A6C7C2}"/>
              </a:ext>
            </a:extLst>
          </p:cNvPr>
          <p:cNvSpPr txBox="1"/>
          <p:nvPr/>
        </p:nvSpPr>
        <p:spPr>
          <a:xfrm>
            <a:off x="603250" y="581699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데이터 선택 및 데이터 설명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05494B-6403-40FD-247F-FC693FE58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31" y="2684466"/>
            <a:ext cx="3726696" cy="1751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5ABC52-98B8-6200-5449-5B8230301C2D}"/>
              </a:ext>
            </a:extLst>
          </p:cNvPr>
          <p:cNvSpPr txBox="1"/>
          <p:nvPr/>
        </p:nvSpPr>
        <p:spPr>
          <a:xfrm>
            <a:off x="1564380" y="4543658"/>
            <a:ext cx="3527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https://www.kaggle.com/datasets/ruchi798/among-us-dataset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D7AD7E-F4FC-245B-D008-ADDEF3FA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127" y="2102564"/>
            <a:ext cx="5514954" cy="402104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1AF6AD-E53F-415A-8A43-7045C286619D}"/>
              </a:ext>
            </a:extLst>
          </p:cNvPr>
          <p:cNvSpPr/>
          <p:nvPr/>
        </p:nvSpPr>
        <p:spPr>
          <a:xfrm>
            <a:off x="6600582" y="3714439"/>
            <a:ext cx="4793559" cy="1475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7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3791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데이터 선택 및 가설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문제 정의 및 가설 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B241B9-4133-40CF-B430-B3F40EAE5C57}"/>
              </a:ext>
            </a:extLst>
          </p:cNvPr>
          <p:cNvSpPr/>
          <p:nvPr/>
        </p:nvSpPr>
        <p:spPr>
          <a:xfrm>
            <a:off x="1219200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1A4875-92B2-474E-9875-DD32C391CAEA}"/>
              </a:ext>
            </a:extLst>
          </p:cNvPr>
          <p:cNvSpPr/>
          <p:nvPr/>
        </p:nvSpPr>
        <p:spPr>
          <a:xfrm>
            <a:off x="2628900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6B702-5CEA-453D-BCDF-E6A64992CD8F}"/>
              </a:ext>
            </a:extLst>
          </p:cNvPr>
          <p:cNvSpPr txBox="1"/>
          <p:nvPr/>
        </p:nvSpPr>
        <p:spPr>
          <a:xfrm>
            <a:off x="1337567" y="2061110"/>
            <a:ext cx="9316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문제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정의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69BBCA-7F5A-4B8E-9C24-8FF9F5B56ECD}"/>
              </a:ext>
            </a:extLst>
          </p:cNvPr>
          <p:cNvSpPr txBox="1"/>
          <p:nvPr/>
        </p:nvSpPr>
        <p:spPr>
          <a:xfrm>
            <a:off x="2800776" y="2154447"/>
            <a:ext cx="789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>
                <a:solidFill>
                  <a:schemeClr val="bg1"/>
                </a:solidFill>
                <a:latin typeface="+mj-ea"/>
                <a:ea typeface="+mj-ea"/>
              </a:rPr>
              <a:t>어몽어스를</a:t>
            </a: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 처음 플레이하려는 초심자가 </a:t>
            </a:r>
            <a:r>
              <a:rPr lang="ko-KR" altLang="en-US" sz="2400" b="1" spc="-150" dirty="0" err="1">
                <a:solidFill>
                  <a:schemeClr val="bg1"/>
                </a:solidFill>
                <a:latin typeface="+mj-ea"/>
                <a:ea typeface="+mj-ea"/>
              </a:rPr>
              <a:t>크루원이</a:t>
            </a: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 되었을 때</a:t>
            </a:r>
            <a:r>
              <a:rPr lang="en-US" altLang="ko-KR" sz="2400" b="1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</a:p>
          <a:p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플레이에 도움을 주기 위한 가이드라인 제작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14D8C3-969E-43B0-A4C7-4DD5C9D66EC6}"/>
              </a:ext>
            </a:extLst>
          </p:cNvPr>
          <p:cNvSpPr/>
          <p:nvPr/>
        </p:nvSpPr>
        <p:spPr>
          <a:xfrm>
            <a:off x="1219200" y="3367446"/>
            <a:ext cx="1168400" cy="23251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CE1BC6-54A2-4F08-9972-3FBB487BE91A}"/>
              </a:ext>
            </a:extLst>
          </p:cNvPr>
          <p:cNvSpPr/>
          <p:nvPr/>
        </p:nvSpPr>
        <p:spPr>
          <a:xfrm>
            <a:off x="2628900" y="3367446"/>
            <a:ext cx="8242300" cy="23251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46857-2BCA-4B1E-B5E2-5D891197A700}"/>
              </a:ext>
            </a:extLst>
          </p:cNvPr>
          <p:cNvSpPr txBox="1"/>
          <p:nvPr/>
        </p:nvSpPr>
        <p:spPr>
          <a:xfrm>
            <a:off x="1242989" y="3786971"/>
            <a:ext cx="1120820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가설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C2DD34-EB74-4C3D-8B58-087ED8722C9C}"/>
              </a:ext>
            </a:extLst>
          </p:cNvPr>
          <p:cNvSpPr txBox="1"/>
          <p:nvPr/>
        </p:nvSpPr>
        <p:spPr>
          <a:xfrm>
            <a:off x="2800776" y="3560518"/>
            <a:ext cx="7992730" cy="19389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게임 시간이 길수록 </a:t>
            </a:r>
            <a:r>
              <a:rPr lang="ko-KR" altLang="en-US" sz="2400" b="1" spc="-150" dirty="0" err="1">
                <a:solidFill>
                  <a:schemeClr val="bg1"/>
                </a:solidFill>
                <a:latin typeface="+mj-ea"/>
                <a:ea typeface="+mj-ea"/>
              </a:rPr>
              <a:t>크루원에게</a:t>
            </a: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 유리할 것이다</a:t>
            </a:r>
            <a:r>
              <a:rPr lang="en-US" altLang="ko-KR" sz="2400" b="1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주어진 미션을 모두 끝냈을 경우가 모두 끝내지 못했을 경우보다 승리 수가 더 많을 것이다</a:t>
            </a:r>
            <a:r>
              <a:rPr lang="en-US" altLang="ko-KR" sz="2400" b="1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게임 </a:t>
            </a:r>
            <a:r>
              <a:rPr lang="ko-KR" altLang="en-US" sz="2400" b="1" spc="-150" dirty="0" err="1">
                <a:solidFill>
                  <a:schemeClr val="bg1"/>
                </a:solidFill>
                <a:latin typeface="+mj-ea"/>
                <a:ea typeface="+mj-ea"/>
              </a:rPr>
              <a:t>승패에</a:t>
            </a: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 큰 영향을 끼치는 요인은 </a:t>
            </a:r>
            <a:r>
              <a:rPr lang="en-US" altLang="ko-KR" sz="2400" b="1" spc="-150" dirty="0">
                <a:solidFill>
                  <a:schemeClr val="bg1"/>
                </a:solidFill>
                <a:latin typeface="+mj-ea"/>
                <a:ea typeface="+mj-ea"/>
              </a:rPr>
              <a:t>‘</a:t>
            </a: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임포스터에게 살해당했는지 여부</a:t>
            </a:r>
            <a:r>
              <a:rPr lang="en-US" altLang="ko-KR" sz="2400" b="1" spc="-150" dirty="0">
                <a:solidFill>
                  <a:schemeClr val="bg1"/>
                </a:solidFill>
                <a:latin typeface="+mj-ea"/>
                <a:ea typeface="+mj-ea"/>
              </a:rPr>
              <a:t>’</a:t>
            </a:r>
            <a:r>
              <a:rPr lang="ko-KR" altLang="en-US" sz="2400" b="1" spc="-150" dirty="0">
                <a:solidFill>
                  <a:schemeClr val="bg1"/>
                </a:solidFill>
                <a:latin typeface="+mj-ea"/>
                <a:ea typeface="+mj-ea"/>
              </a:rPr>
              <a:t>일 것이다</a:t>
            </a:r>
            <a:r>
              <a:rPr lang="en-US" altLang="ko-KR" sz="2400" b="1" spc="-15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24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8B1098-DDF5-4F63-AEFC-D75C117623B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16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FBD6B1-240B-4721-BC66-D68A06F4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4" y="0"/>
            <a:ext cx="12178656" cy="68504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750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5102781" y="1751618"/>
            <a:ext cx="1986442" cy="3354764"/>
            <a:chOff x="5102781" y="1660538"/>
            <a:chExt cx="1986442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3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5102781" y="4307416"/>
              <a:ext cx="19864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+mj-ea"/>
                  <a:ea typeface="+mj-ea"/>
                </a:rPr>
                <a:t>가설 검증</a:t>
              </a: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1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820_핑크핑크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E55C6C"/>
      </a:accent1>
      <a:accent2>
        <a:srgbClr val="EB9096"/>
      </a:accent2>
      <a:accent3>
        <a:srgbClr val="EFDAC9"/>
      </a:accent3>
      <a:accent4>
        <a:srgbClr val="E0C7A4"/>
      </a:accent4>
      <a:accent5>
        <a:srgbClr val="BAB0A4"/>
      </a:accent5>
      <a:accent6>
        <a:srgbClr val="C6A57B"/>
      </a:accent6>
      <a:hlink>
        <a:srgbClr val="3A3838"/>
      </a:hlink>
      <a:folHlink>
        <a:srgbClr val="3A3838"/>
      </a:folHlink>
    </a:clrScheme>
    <a:fontScheme name="Arial_나눔스퀘어 조합">
      <a:majorFont>
        <a:latin typeface="Arial"/>
        <a:ea typeface="나눔스퀘어 Extra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717</Words>
  <Application>Microsoft Office PowerPoint</Application>
  <PresentationFormat>와이드스크린</PresentationFormat>
  <Paragraphs>166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나눔스퀘어</vt:lpstr>
      <vt:lpstr>나눔스퀘어 ExtraBold</vt:lpstr>
      <vt:lpstr>나눔스퀘어 Light</vt:lpstr>
      <vt:lpstr>맑은고딕</vt:lpstr>
      <vt:lpstr>Arial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SIN</cp:lastModifiedBy>
  <cp:revision>15</cp:revision>
  <dcterms:created xsi:type="dcterms:W3CDTF">2021-08-20T01:26:31Z</dcterms:created>
  <dcterms:modified xsi:type="dcterms:W3CDTF">2022-09-30T08:15:22Z</dcterms:modified>
</cp:coreProperties>
</file>